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662" r:id="rId2"/>
    <p:sldId id="631" r:id="rId3"/>
    <p:sldId id="698" r:id="rId4"/>
    <p:sldId id="704" r:id="rId5"/>
    <p:sldId id="687" r:id="rId6"/>
    <p:sldId id="690" r:id="rId7"/>
    <p:sldId id="697" r:id="rId8"/>
    <p:sldId id="688" r:id="rId9"/>
    <p:sldId id="694" r:id="rId10"/>
    <p:sldId id="693" r:id="rId11"/>
    <p:sldId id="692" r:id="rId12"/>
    <p:sldId id="699" r:id="rId13"/>
    <p:sldId id="691" r:id="rId14"/>
    <p:sldId id="705" r:id="rId15"/>
    <p:sldId id="695" r:id="rId16"/>
    <p:sldId id="696" r:id="rId17"/>
    <p:sldId id="702" r:id="rId18"/>
    <p:sldId id="701" r:id="rId19"/>
    <p:sldId id="700" r:id="rId20"/>
    <p:sldId id="707" r:id="rId21"/>
    <p:sldId id="706" r:id="rId22"/>
    <p:sldId id="68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14" autoAdjust="0"/>
  </p:normalViewPr>
  <p:slideViewPr>
    <p:cSldViewPr snapToGrid="0">
      <p:cViewPr varScale="1">
        <p:scale>
          <a:sx n="82" d="100"/>
          <a:sy n="82" d="100"/>
        </p:scale>
        <p:origin x="90" y="6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solidFill>
                <a:latin typeface="Georgia" panose="02040502050405020303" pitchFamily="18" charset="0"/>
                <a:ea typeface="+mn-ea"/>
                <a:cs typeface="+mn-cs"/>
              </a:defRPr>
            </a:pPr>
            <a:r>
              <a:rPr lang="en-US"/>
              <a:t>Alternative Allocation Stats by Adviser AUM; as of November 2016</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Georgia" panose="02040502050405020303" pitchFamily="18" charset="0"/>
              <a:ea typeface="+mn-ea"/>
              <a:cs typeface="+mn-cs"/>
            </a:defRPr>
          </a:pPr>
          <a:endParaRPr lang="en-US"/>
        </a:p>
      </c:txPr>
    </c:title>
    <c:autoTitleDeleted val="0"/>
    <c:plotArea>
      <c:layout/>
      <c:barChart>
        <c:barDir val="col"/>
        <c:grouping val="clustered"/>
        <c:varyColors val="0"/>
        <c:ser>
          <c:idx val="0"/>
          <c:order val="0"/>
          <c:tx>
            <c:strRef>
              <c:f>'Retail Model'!$C$3</c:f>
              <c:strCache>
                <c:ptCount val="1"/>
                <c:pt idx="0">
                  <c:v>Percent of Clients Invested In Alternatives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Georgia" panose="02040502050405020303" pitchFamily="18"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'Retail Model'!$B$4:$B$6</c:f>
              <c:strCache>
                <c:ptCount val="3"/>
                <c:pt idx="0">
                  <c:v>&lt;$50 M</c:v>
                </c:pt>
                <c:pt idx="1">
                  <c:v>$50-$250 M</c:v>
                </c:pt>
                <c:pt idx="2">
                  <c:v>$250 M &gt;</c:v>
                </c:pt>
              </c:strCache>
            </c:strRef>
          </c:cat>
          <c:val>
            <c:numRef>
              <c:f>'Retail Model'!$C$4:$C$6</c:f>
              <c:numCache>
                <c:formatCode>0.0%</c:formatCode>
                <c:ptCount val="3"/>
                <c:pt idx="0">
                  <c:v>0.26</c:v>
                </c:pt>
                <c:pt idx="1">
                  <c:v>0.28199999999999997</c:v>
                </c:pt>
                <c:pt idx="2">
                  <c:v>0.40200000000000002</c:v>
                </c:pt>
              </c:numCache>
            </c:numRef>
          </c:val>
          <c:extLst>
            <c:ext xmlns:c16="http://schemas.microsoft.com/office/drawing/2014/chart" uri="{C3380CC4-5D6E-409C-BE32-E72D297353CC}">
              <c16:uniqueId val="{00000000-A5D4-4B2F-B32C-1E3E02FEB306}"/>
            </c:ext>
          </c:extLst>
        </c:ser>
        <c:ser>
          <c:idx val="1"/>
          <c:order val="1"/>
          <c:tx>
            <c:strRef>
              <c:f>'Retail Model'!$D$3</c:f>
              <c:strCache>
                <c:ptCount val="1"/>
                <c:pt idx="0">
                  <c:v>Average Allocation to Alternatives</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Georgia" panose="02040502050405020303" pitchFamily="18"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'Retail Model'!$B$4:$B$6</c:f>
              <c:strCache>
                <c:ptCount val="3"/>
                <c:pt idx="0">
                  <c:v>&lt;$50 M</c:v>
                </c:pt>
                <c:pt idx="1">
                  <c:v>$50-$250 M</c:v>
                </c:pt>
                <c:pt idx="2">
                  <c:v>$250 M &gt;</c:v>
                </c:pt>
              </c:strCache>
            </c:strRef>
          </c:cat>
          <c:val>
            <c:numRef>
              <c:f>'Retail Model'!$D$4:$D$6</c:f>
              <c:numCache>
                <c:formatCode>0.0%</c:formatCode>
                <c:ptCount val="3"/>
                <c:pt idx="0">
                  <c:v>7.9000000000000001E-2</c:v>
                </c:pt>
                <c:pt idx="1">
                  <c:v>8.6999999999999994E-2</c:v>
                </c:pt>
                <c:pt idx="2">
                  <c:v>8.5000000000000006E-2</c:v>
                </c:pt>
              </c:numCache>
            </c:numRef>
          </c:val>
          <c:extLst>
            <c:ext xmlns:c16="http://schemas.microsoft.com/office/drawing/2014/chart" uri="{C3380CC4-5D6E-409C-BE32-E72D297353CC}">
              <c16:uniqueId val="{00000001-A5D4-4B2F-B32C-1E3E02FEB306}"/>
            </c:ext>
          </c:extLst>
        </c:ser>
        <c:dLbls>
          <c:showLegendKey val="0"/>
          <c:showVal val="0"/>
          <c:showCatName val="0"/>
          <c:showSerName val="0"/>
          <c:showPercent val="0"/>
          <c:showBubbleSize val="0"/>
        </c:dLbls>
        <c:gapWidth val="219"/>
        <c:overlap val="-27"/>
        <c:axId val="565828384"/>
        <c:axId val="565942048"/>
      </c:barChart>
      <c:catAx>
        <c:axId val="565828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Georgia" panose="02040502050405020303" pitchFamily="18" charset="0"/>
                <a:ea typeface="+mn-ea"/>
                <a:cs typeface="+mn-cs"/>
              </a:defRPr>
            </a:pPr>
            <a:endParaRPr lang="en-US"/>
          </a:p>
        </c:txPr>
        <c:crossAx val="565942048"/>
        <c:crosses val="autoZero"/>
        <c:auto val="1"/>
        <c:lblAlgn val="ctr"/>
        <c:lblOffset val="100"/>
        <c:noMultiLvlLbl val="0"/>
      </c:catAx>
      <c:valAx>
        <c:axId val="56594204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Georgia" panose="02040502050405020303" pitchFamily="18" charset="0"/>
                <a:ea typeface="+mn-ea"/>
                <a:cs typeface="+mn-cs"/>
              </a:defRPr>
            </a:pPr>
            <a:endParaRPr lang="en-US"/>
          </a:p>
        </c:txPr>
        <c:crossAx val="565828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Georgia" panose="02040502050405020303" pitchFamily="18"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ysClr val="windowText" lastClr="000000"/>
      </a:solidFill>
    </a:ln>
    <a:effectLst/>
  </c:spPr>
  <c:txPr>
    <a:bodyPr/>
    <a:lstStyle/>
    <a:p>
      <a:pPr>
        <a:defRPr b="1">
          <a:solidFill>
            <a:schemeClr val="tx1"/>
          </a:solidFill>
          <a:latin typeface="Georgia" panose="02040502050405020303" pitchFamily="18"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solidFill>
                <a:latin typeface="Georgia" panose="02040502050405020303" pitchFamily="18" charset="0"/>
                <a:ea typeface="+mn-ea"/>
                <a:cs typeface="+mn-cs"/>
              </a:defRPr>
            </a:pPr>
            <a:r>
              <a:rPr lang="en-US" dirty="0"/>
              <a:t>US Asset Allocation tr 10 Years - Global Pension Assets Study</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Georgia" panose="02040502050405020303" pitchFamily="18" charset="0"/>
              <a:ea typeface="+mn-ea"/>
              <a:cs typeface="+mn-cs"/>
            </a:defRPr>
          </a:pPr>
          <a:endParaRPr lang="en-US"/>
        </a:p>
      </c:txPr>
    </c:title>
    <c:autoTitleDeleted val="0"/>
    <c:plotArea>
      <c:layout/>
      <c:barChart>
        <c:barDir val="col"/>
        <c:grouping val="clustered"/>
        <c:varyColors val="0"/>
        <c:ser>
          <c:idx val="0"/>
          <c:order val="0"/>
          <c:tx>
            <c:strRef>
              <c:f>'Endowment Model'!$C$2</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Georgia" panose="02040502050405020303" pitchFamily="18"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'Endowment Model'!$B$3:$B$5</c:f>
              <c:strCache>
                <c:ptCount val="3"/>
                <c:pt idx="0">
                  <c:v>Equities</c:v>
                </c:pt>
                <c:pt idx="1">
                  <c:v>Bonds</c:v>
                </c:pt>
                <c:pt idx="2">
                  <c:v>Alternatives</c:v>
                </c:pt>
              </c:strCache>
            </c:strRef>
          </c:cat>
          <c:val>
            <c:numRef>
              <c:f>'Endowment Model'!$C$3:$C$5</c:f>
              <c:numCache>
                <c:formatCode>0%</c:formatCode>
                <c:ptCount val="3"/>
                <c:pt idx="0">
                  <c:v>0.54</c:v>
                </c:pt>
                <c:pt idx="1">
                  <c:v>0.24</c:v>
                </c:pt>
                <c:pt idx="2">
                  <c:v>0.22</c:v>
                </c:pt>
              </c:numCache>
            </c:numRef>
          </c:val>
          <c:extLst>
            <c:ext xmlns:c16="http://schemas.microsoft.com/office/drawing/2014/chart" uri="{C3380CC4-5D6E-409C-BE32-E72D297353CC}">
              <c16:uniqueId val="{00000000-4565-44C6-85D8-111976735767}"/>
            </c:ext>
          </c:extLst>
        </c:ser>
        <c:ser>
          <c:idx val="1"/>
          <c:order val="1"/>
          <c:tx>
            <c:strRef>
              <c:f>'Endowment Model'!$D$2</c:f>
              <c:strCache>
                <c:ptCount val="1"/>
                <c:pt idx="0">
                  <c:v>2013</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Georgia" panose="02040502050405020303" pitchFamily="18"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'Endowment Model'!$B$3:$B$5</c:f>
              <c:strCache>
                <c:ptCount val="3"/>
                <c:pt idx="0">
                  <c:v>Equities</c:v>
                </c:pt>
                <c:pt idx="1">
                  <c:v>Bonds</c:v>
                </c:pt>
                <c:pt idx="2">
                  <c:v>Alternatives</c:v>
                </c:pt>
              </c:strCache>
            </c:strRef>
          </c:cat>
          <c:val>
            <c:numRef>
              <c:f>'Endowment Model'!$D$3:$D$5</c:f>
              <c:numCache>
                <c:formatCode>0%</c:formatCode>
                <c:ptCount val="3"/>
                <c:pt idx="0">
                  <c:v>0.44</c:v>
                </c:pt>
                <c:pt idx="1">
                  <c:v>0.22</c:v>
                </c:pt>
                <c:pt idx="2">
                  <c:v>0.31</c:v>
                </c:pt>
              </c:numCache>
            </c:numRef>
          </c:val>
          <c:extLst>
            <c:ext xmlns:c16="http://schemas.microsoft.com/office/drawing/2014/chart" uri="{C3380CC4-5D6E-409C-BE32-E72D297353CC}">
              <c16:uniqueId val="{00000001-4565-44C6-85D8-111976735767}"/>
            </c:ext>
          </c:extLst>
        </c:ser>
        <c:ser>
          <c:idx val="2"/>
          <c:order val="2"/>
          <c:tx>
            <c:strRef>
              <c:f>'Endowment Model'!$E$2</c:f>
              <c:strCache>
                <c:ptCount val="1"/>
                <c:pt idx="0">
                  <c:v>2018</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Georgia" panose="02040502050405020303" pitchFamily="18"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'Endowment Model'!$B$3:$B$5</c:f>
              <c:strCache>
                <c:ptCount val="3"/>
                <c:pt idx="0">
                  <c:v>Equities</c:v>
                </c:pt>
                <c:pt idx="1">
                  <c:v>Bonds</c:v>
                </c:pt>
                <c:pt idx="2">
                  <c:v>Alternatives</c:v>
                </c:pt>
              </c:strCache>
            </c:strRef>
          </c:cat>
          <c:val>
            <c:numRef>
              <c:f>'Endowment Model'!$E$3:$E$5</c:f>
              <c:numCache>
                <c:formatCode>0%</c:formatCode>
                <c:ptCount val="3"/>
                <c:pt idx="0">
                  <c:v>0.43</c:v>
                </c:pt>
                <c:pt idx="1">
                  <c:v>0.25</c:v>
                </c:pt>
                <c:pt idx="2">
                  <c:v>0.3</c:v>
                </c:pt>
              </c:numCache>
            </c:numRef>
          </c:val>
          <c:extLst>
            <c:ext xmlns:c16="http://schemas.microsoft.com/office/drawing/2014/chart" uri="{C3380CC4-5D6E-409C-BE32-E72D297353CC}">
              <c16:uniqueId val="{00000002-4565-44C6-85D8-111976735767}"/>
            </c:ext>
          </c:extLst>
        </c:ser>
        <c:dLbls>
          <c:showLegendKey val="0"/>
          <c:showVal val="0"/>
          <c:showCatName val="0"/>
          <c:showSerName val="0"/>
          <c:showPercent val="0"/>
          <c:showBubbleSize val="0"/>
        </c:dLbls>
        <c:gapWidth val="219"/>
        <c:overlap val="-27"/>
        <c:axId val="647705600"/>
        <c:axId val="566900976"/>
      </c:barChart>
      <c:catAx>
        <c:axId val="647705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Georgia" panose="02040502050405020303" pitchFamily="18" charset="0"/>
                <a:ea typeface="+mn-ea"/>
                <a:cs typeface="+mn-cs"/>
              </a:defRPr>
            </a:pPr>
            <a:endParaRPr lang="en-US"/>
          </a:p>
        </c:txPr>
        <c:crossAx val="566900976"/>
        <c:crosses val="autoZero"/>
        <c:auto val="1"/>
        <c:lblAlgn val="ctr"/>
        <c:lblOffset val="100"/>
        <c:noMultiLvlLbl val="0"/>
      </c:catAx>
      <c:valAx>
        <c:axId val="5669009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Georgia" panose="02040502050405020303" pitchFamily="18" charset="0"/>
                <a:ea typeface="+mn-ea"/>
                <a:cs typeface="+mn-cs"/>
              </a:defRPr>
            </a:pPr>
            <a:endParaRPr lang="en-US"/>
          </a:p>
        </c:txPr>
        <c:crossAx val="647705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Georgia" panose="02040502050405020303" pitchFamily="18"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ysClr val="windowText" lastClr="000000"/>
      </a:solidFill>
    </a:ln>
    <a:effectLst/>
  </c:spPr>
  <c:txPr>
    <a:bodyPr/>
    <a:lstStyle/>
    <a:p>
      <a:pPr>
        <a:defRPr b="1">
          <a:solidFill>
            <a:schemeClr val="tx1"/>
          </a:solidFill>
          <a:latin typeface="Georgia" panose="02040502050405020303" pitchFamily="18"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3300DA-761C-4BD1-BEE4-F6C839A8124D}" type="doc">
      <dgm:prSet loTypeId="urn:microsoft.com/office/officeart/2005/8/layout/cycle5" loCatId="cycle" qsTypeId="urn:microsoft.com/office/officeart/2005/8/quickstyle/simple1" qsCatId="simple" csTypeId="urn:microsoft.com/office/officeart/2005/8/colors/accent0_3" csCatId="mainScheme" phldr="1"/>
      <dgm:spPr/>
      <dgm:t>
        <a:bodyPr/>
        <a:lstStyle/>
        <a:p>
          <a:endParaRPr lang="en-US"/>
        </a:p>
      </dgm:t>
    </dgm:pt>
    <dgm:pt modelId="{835DDA99-06B7-4266-AD1E-B37B6782AA81}">
      <dgm:prSet phldrT="[Text]"/>
      <dgm:spPr/>
      <dgm:t>
        <a:bodyPr/>
        <a:lstStyle/>
        <a:p>
          <a:r>
            <a:rPr lang="en-US" dirty="0">
              <a:latin typeface="Georgia" panose="02040502050405020303" pitchFamily="18" charset="0"/>
            </a:rPr>
            <a:t>Mutual Fund</a:t>
          </a:r>
        </a:p>
      </dgm:t>
    </dgm:pt>
    <dgm:pt modelId="{4CE7808F-C493-45F7-A9EF-CCE46798FE87}" type="parTrans" cxnId="{CFD47EAD-38C3-4558-9D65-BE35DD6E486F}">
      <dgm:prSet/>
      <dgm:spPr/>
      <dgm:t>
        <a:bodyPr/>
        <a:lstStyle/>
        <a:p>
          <a:endParaRPr lang="en-US"/>
        </a:p>
      </dgm:t>
    </dgm:pt>
    <dgm:pt modelId="{04591E42-CEAD-450A-B3F7-89D804306ED7}" type="sibTrans" cxnId="{CFD47EAD-38C3-4558-9D65-BE35DD6E486F}">
      <dgm:prSet/>
      <dgm:spPr/>
      <dgm:t>
        <a:bodyPr/>
        <a:lstStyle/>
        <a:p>
          <a:endParaRPr lang="en-US"/>
        </a:p>
      </dgm:t>
    </dgm:pt>
    <dgm:pt modelId="{97EB3B4D-2D3D-49E3-BDAB-CA6324A41CD6}">
      <dgm:prSet phldrT="[Text]"/>
      <dgm:spPr/>
      <dgm:t>
        <a:bodyPr/>
        <a:lstStyle/>
        <a:p>
          <a:r>
            <a:rPr lang="en-US" dirty="0">
              <a:latin typeface="Georgia" panose="02040502050405020303" pitchFamily="18" charset="0"/>
            </a:rPr>
            <a:t>Closed-End Fund</a:t>
          </a:r>
        </a:p>
      </dgm:t>
    </dgm:pt>
    <dgm:pt modelId="{CE25559E-8954-42AB-8116-6263BEA81ED5}" type="parTrans" cxnId="{2D8C5352-162C-4134-956A-A359D79E439C}">
      <dgm:prSet/>
      <dgm:spPr/>
      <dgm:t>
        <a:bodyPr/>
        <a:lstStyle/>
        <a:p>
          <a:endParaRPr lang="en-US"/>
        </a:p>
      </dgm:t>
    </dgm:pt>
    <dgm:pt modelId="{B44C2CE3-C90B-49EC-9078-48BAF1C32F32}" type="sibTrans" cxnId="{2D8C5352-162C-4134-956A-A359D79E439C}">
      <dgm:prSet/>
      <dgm:spPr/>
      <dgm:t>
        <a:bodyPr/>
        <a:lstStyle/>
        <a:p>
          <a:endParaRPr lang="en-US"/>
        </a:p>
      </dgm:t>
    </dgm:pt>
    <dgm:pt modelId="{C8181783-6645-46D4-AFC8-C36A5FA22EFB}">
      <dgm:prSet phldrT="[Text]"/>
      <dgm:spPr/>
      <dgm:t>
        <a:bodyPr/>
        <a:lstStyle/>
        <a:p>
          <a:r>
            <a:rPr lang="en-US" dirty="0">
              <a:latin typeface="Georgia" panose="02040502050405020303" pitchFamily="18" charset="0"/>
            </a:rPr>
            <a:t>Hedge Fund/Private Fund</a:t>
          </a:r>
        </a:p>
      </dgm:t>
    </dgm:pt>
    <dgm:pt modelId="{7921EEA8-298E-4B7D-A8C2-35D5087F3CCE}" type="parTrans" cxnId="{F87528D9-29B8-4C9F-B1FB-340D21495C54}">
      <dgm:prSet/>
      <dgm:spPr/>
      <dgm:t>
        <a:bodyPr/>
        <a:lstStyle/>
        <a:p>
          <a:endParaRPr lang="en-US"/>
        </a:p>
      </dgm:t>
    </dgm:pt>
    <dgm:pt modelId="{1F905EB3-4E33-4A09-86D3-F1CA05E00B2C}" type="sibTrans" cxnId="{F87528D9-29B8-4C9F-B1FB-340D21495C54}">
      <dgm:prSet/>
      <dgm:spPr/>
      <dgm:t>
        <a:bodyPr/>
        <a:lstStyle/>
        <a:p>
          <a:endParaRPr lang="en-US"/>
        </a:p>
      </dgm:t>
    </dgm:pt>
    <dgm:pt modelId="{41CB3A43-3522-46C2-94B2-1283169BBDE3}">
      <dgm:prSet phldrT="[Text]"/>
      <dgm:spPr/>
      <dgm:t>
        <a:bodyPr/>
        <a:lstStyle/>
        <a:p>
          <a:r>
            <a:rPr lang="en-US" dirty="0">
              <a:latin typeface="Georgia" panose="02040502050405020303" pitchFamily="18" charset="0"/>
            </a:rPr>
            <a:t>Non-Listed Securities</a:t>
          </a:r>
        </a:p>
      </dgm:t>
    </dgm:pt>
    <dgm:pt modelId="{DC169214-2BAE-47FF-B181-D515EC3A771D}" type="parTrans" cxnId="{CAFA2112-0F61-4AC7-B148-45F8A4639599}">
      <dgm:prSet/>
      <dgm:spPr/>
      <dgm:t>
        <a:bodyPr/>
        <a:lstStyle/>
        <a:p>
          <a:endParaRPr lang="en-US"/>
        </a:p>
      </dgm:t>
    </dgm:pt>
    <dgm:pt modelId="{BF90A6F6-743F-4CFA-B917-1620A1B2803F}" type="sibTrans" cxnId="{CAFA2112-0F61-4AC7-B148-45F8A4639599}">
      <dgm:prSet/>
      <dgm:spPr/>
      <dgm:t>
        <a:bodyPr/>
        <a:lstStyle/>
        <a:p>
          <a:endParaRPr lang="en-US"/>
        </a:p>
      </dgm:t>
    </dgm:pt>
    <dgm:pt modelId="{1B69C9EB-4410-4B62-9645-765A732B55E5}">
      <dgm:prSet phldrT="[Text]"/>
      <dgm:spPr/>
      <dgm:t>
        <a:bodyPr/>
        <a:lstStyle/>
        <a:p>
          <a:r>
            <a:rPr lang="en-US" dirty="0">
              <a:latin typeface="Georgia" panose="02040502050405020303" pitchFamily="18" charset="0"/>
            </a:rPr>
            <a:t>Private Placement</a:t>
          </a:r>
        </a:p>
      </dgm:t>
    </dgm:pt>
    <dgm:pt modelId="{5792DC05-CAC8-4E59-902C-A9F14663FC63}" type="parTrans" cxnId="{5C315DE3-917F-43DA-8A2F-18C98CDDD125}">
      <dgm:prSet/>
      <dgm:spPr/>
      <dgm:t>
        <a:bodyPr/>
        <a:lstStyle/>
        <a:p>
          <a:endParaRPr lang="en-US"/>
        </a:p>
      </dgm:t>
    </dgm:pt>
    <dgm:pt modelId="{98ED1A82-8BFE-4F38-A119-A58EA103FA3A}" type="sibTrans" cxnId="{5C315DE3-917F-43DA-8A2F-18C98CDDD125}">
      <dgm:prSet/>
      <dgm:spPr/>
      <dgm:t>
        <a:bodyPr/>
        <a:lstStyle/>
        <a:p>
          <a:endParaRPr lang="en-US"/>
        </a:p>
      </dgm:t>
    </dgm:pt>
    <dgm:pt modelId="{3ACA233D-3C1A-4FB0-91C5-8BDF45C5B989}" type="pres">
      <dgm:prSet presAssocID="{E23300DA-761C-4BD1-BEE4-F6C839A8124D}" presName="cycle" presStyleCnt="0">
        <dgm:presLayoutVars>
          <dgm:dir/>
          <dgm:resizeHandles val="exact"/>
        </dgm:presLayoutVars>
      </dgm:prSet>
      <dgm:spPr/>
    </dgm:pt>
    <dgm:pt modelId="{2ABA48FE-A6CE-4886-B6ED-27A1A0FD0B87}" type="pres">
      <dgm:prSet presAssocID="{835DDA99-06B7-4266-AD1E-B37B6782AA81}" presName="node" presStyleLbl="node1" presStyleIdx="0" presStyleCnt="5" custScaleX="130722">
        <dgm:presLayoutVars>
          <dgm:bulletEnabled val="1"/>
        </dgm:presLayoutVars>
      </dgm:prSet>
      <dgm:spPr/>
    </dgm:pt>
    <dgm:pt modelId="{0D2AED99-DB3A-43CA-B81D-63269F53C8FB}" type="pres">
      <dgm:prSet presAssocID="{835DDA99-06B7-4266-AD1E-B37B6782AA81}" presName="spNode" presStyleCnt="0"/>
      <dgm:spPr/>
    </dgm:pt>
    <dgm:pt modelId="{93AB9A01-DEE8-41AD-8A57-BB1102CF3AF9}" type="pres">
      <dgm:prSet presAssocID="{04591E42-CEAD-450A-B3F7-89D804306ED7}" presName="sibTrans" presStyleLbl="sibTrans1D1" presStyleIdx="0" presStyleCnt="5"/>
      <dgm:spPr/>
    </dgm:pt>
    <dgm:pt modelId="{DF99DDE4-7605-4BB9-ACF8-BD25C2BA20D7}" type="pres">
      <dgm:prSet presAssocID="{97EB3B4D-2D3D-49E3-BDAB-CA6324A41CD6}" presName="node" presStyleLbl="node1" presStyleIdx="1" presStyleCnt="5" custScaleX="130722">
        <dgm:presLayoutVars>
          <dgm:bulletEnabled val="1"/>
        </dgm:presLayoutVars>
      </dgm:prSet>
      <dgm:spPr/>
    </dgm:pt>
    <dgm:pt modelId="{E405BF56-0F35-4FFB-B20F-B8B63537D392}" type="pres">
      <dgm:prSet presAssocID="{97EB3B4D-2D3D-49E3-BDAB-CA6324A41CD6}" presName="spNode" presStyleCnt="0"/>
      <dgm:spPr/>
    </dgm:pt>
    <dgm:pt modelId="{1F811822-E90F-4154-AB9C-5362ED5F7F40}" type="pres">
      <dgm:prSet presAssocID="{B44C2CE3-C90B-49EC-9078-48BAF1C32F32}" presName="sibTrans" presStyleLbl="sibTrans1D1" presStyleIdx="1" presStyleCnt="5"/>
      <dgm:spPr/>
    </dgm:pt>
    <dgm:pt modelId="{FA5B6DF6-B04E-4C4D-95B4-3F5AB856F4A3}" type="pres">
      <dgm:prSet presAssocID="{C8181783-6645-46D4-AFC8-C36A5FA22EFB}" presName="node" presStyleLbl="node1" presStyleIdx="2" presStyleCnt="5" custScaleX="130722">
        <dgm:presLayoutVars>
          <dgm:bulletEnabled val="1"/>
        </dgm:presLayoutVars>
      </dgm:prSet>
      <dgm:spPr/>
    </dgm:pt>
    <dgm:pt modelId="{917B4079-248A-4382-82D2-C812006A9BF6}" type="pres">
      <dgm:prSet presAssocID="{C8181783-6645-46D4-AFC8-C36A5FA22EFB}" presName="spNode" presStyleCnt="0"/>
      <dgm:spPr/>
    </dgm:pt>
    <dgm:pt modelId="{90AE2393-062E-4711-B343-30F56A35E254}" type="pres">
      <dgm:prSet presAssocID="{1F905EB3-4E33-4A09-86D3-F1CA05E00B2C}" presName="sibTrans" presStyleLbl="sibTrans1D1" presStyleIdx="2" presStyleCnt="5"/>
      <dgm:spPr/>
    </dgm:pt>
    <dgm:pt modelId="{1E9320B5-013A-4A2A-855D-A0A3731F65B5}" type="pres">
      <dgm:prSet presAssocID="{41CB3A43-3522-46C2-94B2-1283169BBDE3}" presName="node" presStyleLbl="node1" presStyleIdx="3" presStyleCnt="5" custScaleX="130722">
        <dgm:presLayoutVars>
          <dgm:bulletEnabled val="1"/>
        </dgm:presLayoutVars>
      </dgm:prSet>
      <dgm:spPr/>
    </dgm:pt>
    <dgm:pt modelId="{5F453D77-BC0D-48E4-8C31-1601F8674922}" type="pres">
      <dgm:prSet presAssocID="{41CB3A43-3522-46C2-94B2-1283169BBDE3}" presName="spNode" presStyleCnt="0"/>
      <dgm:spPr/>
    </dgm:pt>
    <dgm:pt modelId="{1058427E-6D2A-4A60-BABF-A089F4EA5A09}" type="pres">
      <dgm:prSet presAssocID="{BF90A6F6-743F-4CFA-B917-1620A1B2803F}" presName="sibTrans" presStyleLbl="sibTrans1D1" presStyleIdx="3" presStyleCnt="5"/>
      <dgm:spPr/>
    </dgm:pt>
    <dgm:pt modelId="{5CA939D6-7AD7-4E88-921C-45B9B3F9AE4A}" type="pres">
      <dgm:prSet presAssocID="{1B69C9EB-4410-4B62-9645-765A732B55E5}" presName="node" presStyleLbl="node1" presStyleIdx="4" presStyleCnt="5" custScaleX="130722">
        <dgm:presLayoutVars>
          <dgm:bulletEnabled val="1"/>
        </dgm:presLayoutVars>
      </dgm:prSet>
      <dgm:spPr/>
    </dgm:pt>
    <dgm:pt modelId="{FDE8BBC8-38C4-427C-8287-77C1AE52F5E2}" type="pres">
      <dgm:prSet presAssocID="{1B69C9EB-4410-4B62-9645-765A732B55E5}" presName="spNode" presStyleCnt="0"/>
      <dgm:spPr/>
    </dgm:pt>
    <dgm:pt modelId="{2144183E-1DD6-4B64-803D-D2A7553BF39B}" type="pres">
      <dgm:prSet presAssocID="{98ED1A82-8BFE-4F38-A119-A58EA103FA3A}" presName="sibTrans" presStyleLbl="sibTrans1D1" presStyleIdx="4" presStyleCnt="5"/>
      <dgm:spPr/>
    </dgm:pt>
  </dgm:ptLst>
  <dgm:cxnLst>
    <dgm:cxn modelId="{4AA24A03-FE0B-47EA-B9DD-CD387E4BBCD0}" type="presOf" srcId="{97EB3B4D-2D3D-49E3-BDAB-CA6324A41CD6}" destId="{DF99DDE4-7605-4BB9-ACF8-BD25C2BA20D7}" srcOrd="0" destOrd="0" presId="urn:microsoft.com/office/officeart/2005/8/layout/cycle5"/>
    <dgm:cxn modelId="{C745F90C-5FE7-4EA1-B810-E4F877BA2563}" type="presOf" srcId="{E23300DA-761C-4BD1-BEE4-F6C839A8124D}" destId="{3ACA233D-3C1A-4FB0-91C5-8BDF45C5B989}" srcOrd="0" destOrd="0" presId="urn:microsoft.com/office/officeart/2005/8/layout/cycle5"/>
    <dgm:cxn modelId="{CAFA2112-0F61-4AC7-B148-45F8A4639599}" srcId="{E23300DA-761C-4BD1-BEE4-F6C839A8124D}" destId="{41CB3A43-3522-46C2-94B2-1283169BBDE3}" srcOrd="3" destOrd="0" parTransId="{DC169214-2BAE-47FF-B181-D515EC3A771D}" sibTransId="{BF90A6F6-743F-4CFA-B917-1620A1B2803F}"/>
    <dgm:cxn modelId="{B5854218-35E1-4B07-A19D-529D463220F4}" type="presOf" srcId="{41CB3A43-3522-46C2-94B2-1283169BBDE3}" destId="{1E9320B5-013A-4A2A-855D-A0A3731F65B5}" srcOrd="0" destOrd="0" presId="urn:microsoft.com/office/officeart/2005/8/layout/cycle5"/>
    <dgm:cxn modelId="{6ADD262D-3BA0-4ABD-BB31-F599C0B2DCCB}" type="presOf" srcId="{B44C2CE3-C90B-49EC-9078-48BAF1C32F32}" destId="{1F811822-E90F-4154-AB9C-5362ED5F7F40}" srcOrd="0" destOrd="0" presId="urn:microsoft.com/office/officeart/2005/8/layout/cycle5"/>
    <dgm:cxn modelId="{0B1BCD3D-D2DD-43E6-8B0D-63A2B9A4151F}" type="presOf" srcId="{C8181783-6645-46D4-AFC8-C36A5FA22EFB}" destId="{FA5B6DF6-B04E-4C4D-95B4-3F5AB856F4A3}" srcOrd="0" destOrd="0" presId="urn:microsoft.com/office/officeart/2005/8/layout/cycle5"/>
    <dgm:cxn modelId="{2D8C5352-162C-4134-956A-A359D79E439C}" srcId="{E23300DA-761C-4BD1-BEE4-F6C839A8124D}" destId="{97EB3B4D-2D3D-49E3-BDAB-CA6324A41CD6}" srcOrd="1" destOrd="0" parTransId="{CE25559E-8954-42AB-8116-6263BEA81ED5}" sibTransId="{B44C2CE3-C90B-49EC-9078-48BAF1C32F32}"/>
    <dgm:cxn modelId="{CB468555-F050-4DEE-B06E-7FE3D610B715}" type="presOf" srcId="{04591E42-CEAD-450A-B3F7-89D804306ED7}" destId="{93AB9A01-DEE8-41AD-8A57-BB1102CF3AF9}" srcOrd="0" destOrd="0" presId="urn:microsoft.com/office/officeart/2005/8/layout/cycle5"/>
    <dgm:cxn modelId="{4630F25A-34B4-4E2A-8D58-D7C330587D31}" type="presOf" srcId="{98ED1A82-8BFE-4F38-A119-A58EA103FA3A}" destId="{2144183E-1DD6-4B64-803D-D2A7553BF39B}" srcOrd="0" destOrd="0" presId="urn:microsoft.com/office/officeart/2005/8/layout/cycle5"/>
    <dgm:cxn modelId="{ECF7B084-6735-43D2-AABD-27BD85E261E7}" type="presOf" srcId="{835DDA99-06B7-4266-AD1E-B37B6782AA81}" destId="{2ABA48FE-A6CE-4886-B6ED-27A1A0FD0B87}" srcOrd="0" destOrd="0" presId="urn:microsoft.com/office/officeart/2005/8/layout/cycle5"/>
    <dgm:cxn modelId="{590846A6-09A2-4CAA-B7A4-B8372DDD2AE7}" type="presOf" srcId="{1B69C9EB-4410-4B62-9645-765A732B55E5}" destId="{5CA939D6-7AD7-4E88-921C-45B9B3F9AE4A}" srcOrd="0" destOrd="0" presId="urn:microsoft.com/office/officeart/2005/8/layout/cycle5"/>
    <dgm:cxn modelId="{CFD47EAD-38C3-4558-9D65-BE35DD6E486F}" srcId="{E23300DA-761C-4BD1-BEE4-F6C839A8124D}" destId="{835DDA99-06B7-4266-AD1E-B37B6782AA81}" srcOrd="0" destOrd="0" parTransId="{4CE7808F-C493-45F7-A9EF-CCE46798FE87}" sibTransId="{04591E42-CEAD-450A-B3F7-89D804306ED7}"/>
    <dgm:cxn modelId="{07C500C1-CDF2-4320-8402-EFF27225008F}" type="presOf" srcId="{1F905EB3-4E33-4A09-86D3-F1CA05E00B2C}" destId="{90AE2393-062E-4711-B343-30F56A35E254}" srcOrd="0" destOrd="0" presId="urn:microsoft.com/office/officeart/2005/8/layout/cycle5"/>
    <dgm:cxn modelId="{C93463C2-8BFF-4E0C-8C83-DB3A1E111767}" type="presOf" srcId="{BF90A6F6-743F-4CFA-B917-1620A1B2803F}" destId="{1058427E-6D2A-4A60-BABF-A089F4EA5A09}" srcOrd="0" destOrd="0" presId="urn:microsoft.com/office/officeart/2005/8/layout/cycle5"/>
    <dgm:cxn modelId="{F87528D9-29B8-4C9F-B1FB-340D21495C54}" srcId="{E23300DA-761C-4BD1-BEE4-F6C839A8124D}" destId="{C8181783-6645-46D4-AFC8-C36A5FA22EFB}" srcOrd="2" destOrd="0" parTransId="{7921EEA8-298E-4B7D-A8C2-35D5087F3CCE}" sibTransId="{1F905EB3-4E33-4A09-86D3-F1CA05E00B2C}"/>
    <dgm:cxn modelId="{5C315DE3-917F-43DA-8A2F-18C98CDDD125}" srcId="{E23300DA-761C-4BD1-BEE4-F6C839A8124D}" destId="{1B69C9EB-4410-4B62-9645-765A732B55E5}" srcOrd="4" destOrd="0" parTransId="{5792DC05-CAC8-4E59-902C-A9F14663FC63}" sibTransId="{98ED1A82-8BFE-4F38-A119-A58EA103FA3A}"/>
    <dgm:cxn modelId="{EF6E2873-5DE2-457F-AAC1-B7416118457E}" type="presParOf" srcId="{3ACA233D-3C1A-4FB0-91C5-8BDF45C5B989}" destId="{2ABA48FE-A6CE-4886-B6ED-27A1A0FD0B87}" srcOrd="0" destOrd="0" presId="urn:microsoft.com/office/officeart/2005/8/layout/cycle5"/>
    <dgm:cxn modelId="{9DEA8773-1624-470A-B12D-BD180DB8CF6A}" type="presParOf" srcId="{3ACA233D-3C1A-4FB0-91C5-8BDF45C5B989}" destId="{0D2AED99-DB3A-43CA-B81D-63269F53C8FB}" srcOrd="1" destOrd="0" presId="urn:microsoft.com/office/officeart/2005/8/layout/cycle5"/>
    <dgm:cxn modelId="{8A31B5FD-465C-493B-8631-429905DA33D7}" type="presParOf" srcId="{3ACA233D-3C1A-4FB0-91C5-8BDF45C5B989}" destId="{93AB9A01-DEE8-41AD-8A57-BB1102CF3AF9}" srcOrd="2" destOrd="0" presId="urn:microsoft.com/office/officeart/2005/8/layout/cycle5"/>
    <dgm:cxn modelId="{999B5F71-CA87-45ED-8CA7-94A4F8B98ACB}" type="presParOf" srcId="{3ACA233D-3C1A-4FB0-91C5-8BDF45C5B989}" destId="{DF99DDE4-7605-4BB9-ACF8-BD25C2BA20D7}" srcOrd="3" destOrd="0" presId="urn:microsoft.com/office/officeart/2005/8/layout/cycle5"/>
    <dgm:cxn modelId="{15B3EAF2-DA6C-4E08-A036-DD65328A8B99}" type="presParOf" srcId="{3ACA233D-3C1A-4FB0-91C5-8BDF45C5B989}" destId="{E405BF56-0F35-4FFB-B20F-B8B63537D392}" srcOrd="4" destOrd="0" presId="urn:microsoft.com/office/officeart/2005/8/layout/cycle5"/>
    <dgm:cxn modelId="{BC29E875-4208-426C-AA24-E1F8EC4957A5}" type="presParOf" srcId="{3ACA233D-3C1A-4FB0-91C5-8BDF45C5B989}" destId="{1F811822-E90F-4154-AB9C-5362ED5F7F40}" srcOrd="5" destOrd="0" presId="urn:microsoft.com/office/officeart/2005/8/layout/cycle5"/>
    <dgm:cxn modelId="{F40956CB-2C79-4954-BF15-53A9690ED153}" type="presParOf" srcId="{3ACA233D-3C1A-4FB0-91C5-8BDF45C5B989}" destId="{FA5B6DF6-B04E-4C4D-95B4-3F5AB856F4A3}" srcOrd="6" destOrd="0" presId="urn:microsoft.com/office/officeart/2005/8/layout/cycle5"/>
    <dgm:cxn modelId="{4E86873F-FDFF-4342-9647-B817FC914E08}" type="presParOf" srcId="{3ACA233D-3C1A-4FB0-91C5-8BDF45C5B989}" destId="{917B4079-248A-4382-82D2-C812006A9BF6}" srcOrd="7" destOrd="0" presId="urn:microsoft.com/office/officeart/2005/8/layout/cycle5"/>
    <dgm:cxn modelId="{25D09909-2BE5-44B0-8972-4E041DC67A25}" type="presParOf" srcId="{3ACA233D-3C1A-4FB0-91C5-8BDF45C5B989}" destId="{90AE2393-062E-4711-B343-30F56A35E254}" srcOrd="8" destOrd="0" presId="urn:microsoft.com/office/officeart/2005/8/layout/cycle5"/>
    <dgm:cxn modelId="{7787A541-7AB5-4911-A659-CE6A51E93C7B}" type="presParOf" srcId="{3ACA233D-3C1A-4FB0-91C5-8BDF45C5B989}" destId="{1E9320B5-013A-4A2A-855D-A0A3731F65B5}" srcOrd="9" destOrd="0" presId="urn:microsoft.com/office/officeart/2005/8/layout/cycle5"/>
    <dgm:cxn modelId="{A587DA93-C37E-4536-9B12-C7BB555B2936}" type="presParOf" srcId="{3ACA233D-3C1A-4FB0-91C5-8BDF45C5B989}" destId="{5F453D77-BC0D-48E4-8C31-1601F8674922}" srcOrd="10" destOrd="0" presId="urn:microsoft.com/office/officeart/2005/8/layout/cycle5"/>
    <dgm:cxn modelId="{347CCF34-0BC2-405D-9419-5F2A6B01974C}" type="presParOf" srcId="{3ACA233D-3C1A-4FB0-91C5-8BDF45C5B989}" destId="{1058427E-6D2A-4A60-BABF-A089F4EA5A09}" srcOrd="11" destOrd="0" presId="urn:microsoft.com/office/officeart/2005/8/layout/cycle5"/>
    <dgm:cxn modelId="{9A14A80C-4EB5-4003-BA2F-8F8188D31405}" type="presParOf" srcId="{3ACA233D-3C1A-4FB0-91C5-8BDF45C5B989}" destId="{5CA939D6-7AD7-4E88-921C-45B9B3F9AE4A}" srcOrd="12" destOrd="0" presId="urn:microsoft.com/office/officeart/2005/8/layout/cycle5"/>
    <dgm:cxn modelId="{55117B37-05AF-4765-9A9D-91443782CC7A}" type="presParOf" srcId="{3ACA233D-3C1A-4FB0-91C5-8BDF45C5B989}" destId="{FDE8BBC8-38C4-427C-8287-77C1AE52F5E2}" srcOrd="13" destOrd="0" presId="urn:microsoft.com/office/officeart/2005/8/layout/cycle5"/>
    <dgm:cxn modelId="{2E38AE11-495B-4251-8B83-A06127B3AB6D}" type="presParOf" srcId="{3ACA233D-3C1A-4FB0-91C5-8BDF45C5B989}" destId="{2144183E-1DD6-4B64-803D-D2A7553BF39B}"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C89F8A-DA9E-40EF-8D70-22FBFEE50677}"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B9106E68-0AB8-4443-A9B6-8EA4462DA15B}">
      <dgm:prSet phldrT="[Text]"/>
      <dgm:spPr/>
      <dgm:t>
        <a:bodyPr/>
        <a:lstStyle/>
        <a:p>
          <a:r>
            <a:rPr lang="en-US" dirty="0">
              <a:latin typeface="Georgia" panose="02040502050405020303" pitchFamily="18" charset="0"/>
            </a:rPr>
            <a:t>Registered Investment Company (RIC)</a:t>
          </a:r>
        </a:p>
      </dgm:t>
    </dgm:pt>
    <dgm:pt modelId="{B39B60EC-DA1C-431D-9C05-FF3EEF80D151}" type="parTrans" cxnId="{9C6FAA15-5839-4CF6-AD5A-F16816DDA643}">
      <dgm:prSet/>
      <dgm:spPr/>
      <dgm:t>
        <a:bodyPr/>
        <a:lstStyle/>
        <a:p>
          <a:endParaRPr lang="en-US">
            <a:latin typeface="Georgia" panose="02040502050405020303" pitchFamily="18" charset="0"/>
          </a:endParaRPr>
        </a:p>
      </dgm:t>
    </dgm:pt>
    <dgm:pt modelId="{D1E4976C-AA6D-400E-87DD-F8FE44E02B21}" type="sibTrans" cxnId="{9C6FAA15-5839-4CF6-AD5A-F16816DDA643}">
      <dgm:prSet/>
      <dgm:spPr/>
      <dgm:t>
        <a:bodyPr/>
        <a:lstStyle/>
        <a:p>
          <a:endParaRPr lang="en-US">
            <a:latin typeface="Georgia" panose="02040502050405020303" pitchFamily="18" charset="0"/>
          </a:endParaRPr>
        </a:p>
      </dgm:t>
    </dgm:pt>
    <dgm:pt modelId="{235181FD-DD47-46F5-AC9F-AA7CDEE31AE7}">
      <dgm:prSet phldrT="[Text]"/>
      <dgm:spPr/>
      <dgm:t>
        <a:bodyPr/>
        <a:lstStyle/>
        <a:p>
          <a:r>
            <a:rPr lang="en-US" dirty="0">
              <a:latin typeface="Georgia" panose="02040502050405020303" pitchFamily="18" charset="0"/>
            </a:rPr>
            <a:t>Registered per the Investment Company Act of 1940</a:t>
          </a:r>
        </a:p>
      </dgm:t>
    </dgm:pt>
    <dgm:pt modelId="{FA6BB32B-560B-4A13-8858-0F59C5A0DA7D}" type="parTrans" cxnId="{989F8C6F-D820-41EF-8919-3A41CA1D7527}">
      <dgm:prSet/>
      <dgm:spPr/>
      <dgm:t>
        <a:bodyPr/>
        <a:lstStyle/>
        <a:p>
          <a:endParaRPr lang="en-US">
            <a:latin typeface="Georgia" panose="02040502050405020303" pitchFamily="18" charset="0"/>
          </a:endParaRPr>
        </a:p>
      </dgm:t>
    </dgm:pt>
    <dgm:pt modelId="{F91EA4BB-0579-4663-98C3-10F0AF49C9AC}" type="sibTrans" cxnId="{989F8C6F-D820-41EF-8919-3A41CA1D7527}">
      <dgm:prSet/>
      <dgm:spPr/>
      <dgm:t>
        <a:bodyPr/>
        <a:lstStyle/>
        <a:p>
          <a:endParaRPr lang="en-US">
            <a:latin typeface="Georgia" panose="02040502050405020303" pitchFamily="18" charset="0"/>
          </a:endParaRPr>
        </a:p>
      </dgm:t>
    </dgm:pt>
    <dgm:pt modelId="{C095BB91-A0A1-438C-B626-C68DDF305A5F}">
      <dgm:prSet phldrT="[Text]"/>
      <dgm:spPr/>
      <dgm:t>
        <a:bodyPr/>
        <a:lstStyle/>
        <a:p>
          <a:r>
            <a:rPr lang="en-US" dirty="0">
              <a:latin typeface="Georgia" panose="02040502050405020303" pitchFamily="18" charset="0"/>
            </a:rPr>
            <a:t>Annual Expense Ratio</a:t>
          </a:r>
        </a:p>
      </dgm:t>
    </dgm:pt>
    <dgm:pt modelId="{3785D0DB-EAE2-4DDE-B3F4-3AA9FC75FCD4}" type="parTrans" cxnId="{5D6AB564-6AE8-46DF-BBDF-21F6E1CD8BA3}">
      <dgm:prSet/>
      <dgm:spPr/>
      <dgm:t>
        <a:bodyPr/>
        <a:lstStyle/>
        <a:p>
          <a:endParaRPr lang="en-US">
            <a:latin typeface="Georgia" panose="02040502050405020303" pitchFamily="18" charset="0"/>
          </a:endParaRPr>
        </a:p>
      </dgm:t>
    </dgm:pt>
    <dgm:pt modelId="{99611EB5-74FC-407E-9D75-6A45DC855D68}" type="sibTrans" cxnId="{5D6AB564-6AE8-46DF-BBDF-21F6E1CD8BA3}">
      <dgm:prSet/>
      <dgm:spPr/>
      <dgm:t>
        <a:bodyPr/>
        <a:lstStyle/>
        <a:p>
          <a:endParaRPr lang="en-US">
            <a:latin typeface="Georgia" panose="02040502050405020303" pitchFamily="18" charset="0"/>
          </a:endParaRPr>
        </a:p>
      </dgm:t>
    </dgm:pt>
    <dgm:pt modelId="{FEC05BC8-3D06-4D09-BC22-343935329D35}">
      <dgm:prSet phldrT="[Text]"/>
      <dgm:spPr/>
      <dgm:t>
        <a:bodyPr/>
        <a:lstStyle/>
        <a:p>
          <a:r>
            <a:rPr lang="en-US" dirty="0">
              <a:latin typeface="Georgia" panose="02040502050405020303" pitchFamily="18" charset="0"/>
            </a:rPr>
            <a:t>Closed-End Fund</a:t>
          </a:r>
        </a:p>
      </dgm:t>
    </dgm:pt>
    <dgm:pt modelId="{D379A92F-5287-4123-91CC-D3E523ABF438}" type="parTrans" cxnId="{0E443006-85D6-4988-BD64-B0BED94C8D86}">
      <dgm:prSet/>
      <dgm:spPr/>
      <dgm:t>
        <a:bodyPr/>
        <a:lstStyle/>
        <a:p>
          <a:endParaRPr lang="en-US">
            <a:latin typeface="Georgia" panose="02040502050405020303" pitchFamily="18" charset="0"/>
          </a:endParaRPr>
        </a:p>
      </dgm:t>
    </dgm:pt>
    <dgm:pt modelId="{A01148CC-4891-4DBA-BC5A-8F22512433DF}" type="sibTrans" cxnId="{0E443006-85D6-4988-BD64-B0BED94C8D86}">
      <dgm:prSet/>
      <dgm:spPr/>
      <dgm:t>
        <a:bodyPr/>
        <a:lstStyle/>
        <a:p>
          <a:endParaRPr lang="en-US">
            <a:latin typeface="Georgia" panose="02040502050405020303" pitchFamily="18" charset="0"/>
          </a:endParaRPr>
        </a:p>
      </dgm:t>
    </dgm:pt>
    <dgm:pt modelId="{4BE44677-F0FE-4BE2-978C-E757A4C6301C}">
      <dgm:prSet phldrT="[Text]"/>
      <dgm:spPr/>
      <dgm:t>
        <a:bodyPr/>
        <a:lstStyle/>
        <a:p>
          <a:r>
            <a:rPr lang="en-US" dirty="0">
              <a:latin typeface="Georgia" panose="02040502050405020303" pitchFamily="18" charset="0"/>
            </a:rPr>
            <a:t>Initial capital raise period – IPO</a:t>
          </a:r>
        </a:p>
      </dgm:t>
    </dgm:pt>
    <dgm:pt modelId="{392F9F52-5086-41E6-8492-8083713E89B5}" type="parTrans" cxnId="{CAFC62A2-387A-488E-8A4A-2DF1D58BEEFC}">
      <dgm:prSet/>
      <dgm:spPr/>
      <dgm:t>
        <a:bodyPr/>
        <a:lstStyle/>
        <a:p>
          <a:endParaRPr lang="en-US">
            <a:latin typeface="Georgia" panose="02040502050405020303" pitchFamily="18" charset="0"/>
          </a:endParaRPr>
        </a:p>
      </dgm:t>
    </dgm:pt>
    <dgm:pt modelId="{7D79DBD9-54E1-4CEA-A7B5-71AFB9C7FDE7}" type="sibTrans" cxnId="{CAFC62A2-387A-488E-8A4A-2DF1D58BEEFC}">
      <dgm:prSet/>
      <dgm:spPr/>
      <dgm:t>
        <a:bodyPr/>
        <a:lstStyle/>
        <a:p>
          <a:endParaRPr lang="en-US">
            <a:latin typeface="Georgia" panose="02040502050405020303" pitchFamily="18" charset="0"/>
          </a:endParaRPr>
        </a:p>
      </dgm:t>
    </dgm:pt>
    <dgm:pt modelId="{A22D92A7-526D-40AB-B25E-BE71A729C0D4}">
      <dgm:prSet phldrT="[Text]"/>
      <dgm:spPr/>
      <dgm:t>
        <a:bodyPr/>
        <a:lstStyle/>
        <a:p>
          <a:r>
            <a:rPr lang="en-US" dirty="0">
              <a:latin typeface="Georgia" panose="02040502050405020303" pitchFamily="18" charset="0"/>
            </a:rPr>
            <a:t>Listed on an exchange for public trading</a:t>
          </a:r>
        </a:p>
      </dgm:t>
    </dgm:pt>
    <dgm:pt modelId="{35E08740-F471-42E0-B899-F343F490AEDA}" type="parTrans" cxnId="{78EA0962-AD23-41B4-9722-5C31FC89FA5B}">
      <dgm:prSet/>
      <dgm:spPr/>
      <dgm:t>
        <a:bodyPr/>
        <a:lstStyle/>
        <a:p>
          <a:endParaRPr lang="en-US">
            <a:latin typeface="Georgia" panose="02040502050405020303" pitchFamily="18" charset="0"/>
          </a:endParaRPr>
        </a:p>
      </dgm:t>
    </dgm:pt>
    <dgm:pt modelId="{A81A05B9-51D2-4E10-BF3E-0E8A72EE13D5}" type="sibTrans" cxnId="{78EA0962-AD23-41B4-9722-5C31FC89FA5B}">
      <dgm:prSet/>
      <dgm:spPr/>
      <dgm:t>
        <a:bodyPr/>
        <a:lstStyle/>
        <a:p>
          <a:endParaRPr lang="en-US">
            <a:latin typeface="Georgia" panose="02040502050405020303" pitchFamily="18" charset="0"/>
          </a:endParaRPr>
        </a:p>
      </dgm:t>
    </dgm:pt>
    <dgm:pt modelId="{106B407F-5C12-47F7-AAE7-26A2FBB8D9D8}">
      <dgm:prSet phldrT="[Text]"/>
      <dgm:spPr/>
      <dgm:t>
        <a:bodyPr/>
        <a:lstStyle/>
        <a:p>
          <a:r>
            <a:rPr lang="en-US" dirty="0">
              <a:latin typeface="Georgia" panose="02040502050405020303" pitchFamily="18" charset="0"/>
            </a:rPr>
            <a:t>Interval Fund</a:t>
          </a:r>
        </a:p>
      </dgm:t>
    </dgm:pt>
    <dgm:pt modelId="{2DD57EF4-5D79-45BE-B9E8-76C973E54EC2}" type="parTrans" cxnId="{D25FF0E5-9128-4C8F-9A8E-25FE1420847F}">
      <dgm:prSet/>
      <dgm:spPr/>
      <dgm:t>
        <a:bodyPr/>
        <a:lstStyle/>
        <a:p>
          <a:endParaRPr lang="en-US">
            <a:latin typeface="Georgia" panose="02040502050405020303" pitchFamily="18" charset="0"/>
          </a:endParaRPr>
        </a:p>
      </dgm:t>
    </dgm:pt>
    <dgm:pt modelId="{BE66FC07-F41C-4F4B-B433-0298EA71E0EC}" type="sibTrans" cxnId="{D25FF0E5-9128-4C8F-9A8E-25FE1420847F}">
      <dgm:prSet/>
      <dgm:spPr/>
      <dgm:t>
        <a:bodyPr/>
        <a:lstStyle/>
        <a:p>
          <a:endParaRPr lang="en-US">
            <a:latin typeface="Georgia" panose="02040502050405020303" pitchFamily="18" charset="0"/>
          </a:endParaRPr>
        </a:p>
      </dgm:t>
    </dgm:pt>
    <dgm:pt modelId="{079544BD-0F2F-45D5-BFB7-3143C364FB64}">
      <dgm:prSet phldrT="[Text]"/>
      <dgm:spPr/>
      <dgm:t>
        <a:bodyPr/>
        <a:lstStyle/>
        <a:p>
          <a:r>
            <a:rPr lang="en-US" dirty="0">
              <a:latin typeface="Georgia" panose="02040502050405020303" pitchFamily="18" charset="0"/>
            </a:rPr>
            <a:t>Fund company offers shares on a continuous basis</a:t>
          </a:r>
        </a:p>
      </dgm:t>
    </dgm:pt>
    <dgm:pt modelId="{BBC12492-9665-41E3-A42D-C54C63A36342}" type="parTrans" cxnId="{0DA2B7E3-2DB7-4443-9196-00A8E8DB555E}">
      <dgm:prSet/>
      <dgm:spPr/>
      <dgm:t>
        <a:bodyPr/>
        <a:lstStyle/>
        <a:p>
          <a:endParaRPr lang="en-US">
            <a:latin typeface="Georgia" panose="02040502050405020303" pitchFamily="18" charset="0"/>
          </a:endParaRPr>
        </a:p>
      </dgm:t>
    </dgm:pt>
    <dgm:pt modelId="{E4E23D7C-4379-4592-9E54-5BE4EFE63F5D}" type="sibTrans" cxnId="{0DA2B7E3-2DB7-4443-9196-00A8E8DB555E}">
      <dgm:prSet/>
      <dgm:spPr/>
      <dgm:t>
        <a:bodyPr/>
        <a:lstStyle/>
        <a:p>
          <a:endParaRPr lang="en-US">
            <a:latin typeface="Georgia" panose="02040502050405020303" pitchFamily="18" charset="0"/>
          </a:endParaRPr>
        </a:p>
      </dgm:t>
    </dgm:pt>
    <dgm:pt modelId="{43E69837-11E7-4CEF-A871-3475E6F85360}">
      <dgm:prSet phldrT="[Text]"/>
      <dgm:spPr/>
      <dgm:t>
        <a:bodyPr/>
        <a:lstStyle/>
        <a:p>
          <a:r>
            <a:rPr lang="en-US" dirty="0">
              <a:latin typeface="Georgia" panose="02040502050405020303" pitchFamily="18" charset="0"/>
            </a:rPr>
            <a:t>Limited liquidity; between 5-25% of shares per year</a:t>
          </a:r>
        </a:p>
      </dgm:t>
    </dgm:pt>
    <dgm:pt modelId="{832A322F-BEC6-4D16-80B6-A236355F2E11}" type="parTrans" cxnId="{27E11912-5CE4-4906-88B0-BC8F62478784}">
      <dgm:prSet/>
      <dgm:spPr/>
      <dgm:t>
        <a:bodyPr/>
        <a:lstStyle/>
        <a:p>
          <a:endParaRPr lang="en-US">
            <a:latin typeface="Georgia" panose="02040502050405020303" pitchFamily="18" charset="0"/>
          </a:endParaRPr>
        </a:p>
      </dgm:t>
    </dgm:pt>
    <dgm:pt modelId="{B3D44E10-BB10-417E-827B-53FE439EBA46}" type="sibTrans" cxnId="{27E11912-5CE4-4906-88B0-BC8F62478784}">
      <dgm:prSet/>
      <dgm:spPr/>
      <dgm:t>
        <a:bodyPr/>
        <a:lstStyle/>
        <a:p>
          <a:endParaRPr lang="en-US">
            <a:latin typeface="Georgia" panose="02040502050405020303" pitchFamily="18" charset="0"/>
          </a:endParaRPr>
        </a:p>
      </dgm:t>
    </dgm:pt>
    <dgm:pt modelId="{0DDE87DE-5375-41AF-B603-559AB974413E}">
      <dgm:prSet phldrT="[Text]"/>
      <dgm:spPr/>
      <dgm:t>
        <a:bodyPr/>
        <a:lstStyle/>
        <a:p>
          <a:r>
            <a:rPr lang="en-US" dirty="0">
              <a:latin typeface="Georgia" panose="02040502050405020303" pitchFamily="18" charset="0"/>
            </a:rPr>
            <a:t>Managed by a Registered Investment Advisor</a:t>
          </a:r>
        </a:p>
      </dgm:t>
    </dgm:pt>
    <dgm:pt modelId="{694B07E7-5B9D-4A6E-89B6-D527D4FBBBD2}" type="parTrans" cxnId="{9BC2A703-49E0-47DB-8395-C7A58875DE6C}">
      <dgm:prSet/>
      <dgm:spPr/>
      <dgm:t>
        <a:bodyPr/>
        <a:lstStyle/>
        <a:p>
          <a:endParaRPr lang="en-US">
            <a:latin typeface="Georgia" panose="02040502050405020303" pitchFamily="18" charset="0"/>
          </a:endParaRPr>
        </a:p>
      </dgm:t>
    </dgm:pt>
    <dgm:pt modelId="{6DF7B8BD-C890-4BCB-84E6-781DD30624B0}" type="sibTrans" cxnId="{9BC2A703-49E0-47DB-8395-C7A58875DE6C}">
      <dgm:prSet/>
      <dgm:spPr/>
      <dgm:t>
        <a:bodyPr/>
        <a:lstStyle/>
        <a:p>
          <a:endParaRPr lang="en-US">
            <a:latin typeface="Georgia" panose="02040502050405020303" pitchFamily="18" charset="0"/>
          </a:endParaRPr>
        </a:p>
      </dgm:t>
    </dgm:pt>
    <dgm:pt modelId="{A976FF13-CC38-48F5-A332-F1564C40E3EF}">
      <dgm:prSet phldrT="[Text]"/>
      <dgm:spPr/>
      <dgm:t>
        <a:bodyPr/>
        <a:lstStyle/>
        <a:p>
          <a:r>
            <a:rPr lang="en-US" dirty="0">
              <a:latin typeface="Georgia" panose="02040502050405020303" pitchFamily="18" charset="0"/>
            </a:rPr>
            <a:t>Finite amount of shares available to the market</a:t>
          </a:r>
        </a:p>
      </dgm:t>
    </dgm:pt>
    <dgm:pt modelId="{05A40CAA-9BCD-4BCB-A2F0-4AE18F582D74}" type="parTrans" cxnId="{6134B316-81AF-40F4-8E63-C0EFEB9CC3D4}">
      <dgm:prSet/>
      <dgm:spPr/>
      <dgm:t>
        <a:bodyPr/>
        <a:lstStyle/>
        <a:p>
          <a:endParaRPr lang="en-US">
            <a:latin typeface="Georgia" panose="02040502050405020303" pitchFamily="18" charset="0"/>
          </a:endParaRPr>
        </a:p>
      </dgm:t>
    </dgm:pt>
    <dgm:pt modelId="{1CFA3953-FC83-4F93-BF3C-4A3E0EF9024D}" type="sibTrans" cxnId="{6134B316-81AF-40F4-8E63-C0EFEB9CC3D4}">
      <dgm:prSet/>
      <dgm:spPr/>
      <dgm:t>
        <a:bodyPr/>
        <a:lstStyle/>
        <a:p>
          <a:endParaRPr lang="en-US">
            <a:latin typeface="Georgia" panose="02040502050405020303" pitchFamily="18" charset="0"/>
          </a:endParaRPr>
        </a:p>
      </dgm:t>
    </dgm:pt>
    <dgm:pt modelId="{00D5FEF8-D8D9-4093-A7AD-51760C681230}">
      <dgm:prSet phldrT="[Text]"/>
      <dgm:spPr/>
      <dgm:t>
        <a:bodyPr/>
        <a:lstStyle/>
        <a:p>
          <a:r>
            <a:rPr lang="en-US" dirty="0">
              <a:latin typeface="Georgia" panose="02040502050405020303" pitchFamily="18" charset="0"/>
            </a:rPr>
            <a:t>Not listed on an exchange for trading; exit event unknown</a:t>
          </a:r>
        </a:p>
      </dgm:t>
    </dgm:pt>
    <dgm:pt modelId="{1045DECD-84DF-4CE7-8CA4-FD488DC01DFC}" type="parTrans" cxnId="{3FE850D2-92C8-4D19-94B7-9F4CC6804BAA}">
      <dgm:prSet/>
      <dgm:spPr/>
      <dgm:t>
        <a:bodyPr/>
        <a:lstStyle/>
        <a:p>
          <a:endParaRPr lang="en-US">
            <a:latin typeface="Georgia" panose="02040502050405020303" pitchFamily="18" charset="0"/>
          </a:endParaRPr>
        </a:p>
      </dgm:t>
    </dgm:pt>
    <dgm:pt modelId="{02EF2C1D-DA19-48E5-B70A-225C817CDCE9}" type="sibTrans" cxnId="{3FE850D2-92C8-4D19-94B7-9F4CC6804BAA}">
      <dgm:prSet/>
      <dgm:spPr/>
      <dgm:t>
        <a:bodyPr/>
        <a:lstStyle/>
        <a:p>
          <a:endParaRPr lang="en-US">
            <a:latin typeface="Georgia" panose="02040502050405020303" pitchFamily="18" charset="0"/>
          </a:endParaRPr>
        </a:p>
      </dgm:t>
    </dgm:pt>
    <dgm:pt modelId="{F576D959-18B3-4EB0-8201-08BE5E671CD2}" type="pres">
      <dgm:prSet presAssocID="{A7C89F8A-DA9E-40EF-8D70-22FBFEE50677}" presName="Name0" presStyleCnt="0">
        <dgm:presLayoutVars>
          <dgm:dir/>
          <dgm:animLvl val="lvl"/>
          <dgm:resizeHandles val="exact"/>
        </dgm:presLayoutVars>
      </dgm:prSet>
      <dgm:spPr/>
    </dgm:pt>
    <dgm:pt modelId="{A6BB5BAC-9F96-42E8-9A24-8C6FA032C7FC}" type="pres">
      <dgm:prSet presAssocID="{B9106E68-0AB8-4443-A9B6-8EA4462DA15B}" presName="linNode" presStyleCnt="0"/>
      <dgm:spPr/>
    </dgm:pt>
    <dgm:pt modelId="{12CE2900-2C5F-4CA9-809C-150ADB47B047}" type="pres">
      <dgm:prSet presAssocID="{B9106E68-0AB8-4443-A9B6-8EA4462DA15B}" presName="parentText" presStyleLbl="node1" presStyleIdx="0" presStyleCnt="3" custScaleY="22650">
        <dgm:presLayoutVars>
          <dgm:chMax val="1"/>
          <dgm:bulletEnabled val="1"/>
        </dgm:presLayoutVars>
      </dgm:prSet>
      <dgm:spPr/>
    </dgm:pt>
    <dgm:pt modelId="{0CC5EF45-0CB7-47D8-A4FD-6C52F047C563}" type="pres">
      <dgm:prSet presAssocID="{B9106E68-0AB8-4443-A9B6-8EA4462DA15B}" presName="descendantText" presStyleLbl="alignAccFollowNode1" presStyleIdx="0" presStyleCnt="3" custScaleY="28702">
        <dgm:presLayoutVars>
          <dgm:bulletEnabled val="1"/>
        </dgm:presLayoutVars>
      </dgm:prSet>
      <dgm:spPr/>
    </dgm:pt>
    <dgm:pt modelId="{41A63A70-07AE-4E18-ADC8-064F20F12D56}" type="pres">
      <dgm:prSet presAssocID="{D1E4976C-AA6D-400E-87DD-F8FE44E02B21}" presName="sp" presStyleCnt="0"/>
      <dgm:spPr/>
    </dgm:pt>
    <dgm:pt modelId="{D8BD0B77-E679-430F-AE88-848D94324F88}" type="pres">
      <dgm:prSet presAssocID="{FEC05BC8-3D06-4D09-BC22-343935329D35}" presName="linNode" presStyleCnt="0"/>
      <dgm:spPr/>
    </dgm:pt>
    <dgm:pt modelId="{9BADC3D7-AD88-49FC-8820-645FC3ADAD35}" type="pres">
      <dgm:prSet presAssocID="{FEC05BC8-3D06-4D09-BC22-343935329D35}" presName="parentText" presStyleLbl="node1" presStyleIdx="1" presStyleCnt="3" custScaleY="22650">
        <dgm:presLayoutVars>
          <dgm:chMax val="1"/>
          <dgm:bulletEnabled val="1"/>
        </dgm:presLayoutVars>
      </dgm:prSet>
      <dgm:spPr/>
    </dgm:pt>
    <dgm:pt modelId="{3B00BF22-AC05-44B3-8DCC-CEA10A1BF416}" type="pres">
      <dgm:prSet presAssocID="{FEC05BC8-3D06-4D09-BC22-343935329D35}" presName="descendantText" presStyleLbl="alignAccFollowNode1" presStyleIdx="1" presStyleCnt="3" custScaleY="28702">
        <dgm:presLayoutVars>
          <dgm:bulletEnabled val="1"/>
        </dgm:presLayoutVars>
      </dgm:prSet>
      <dgm:spPr/>
    </dgm:pt>
    <dgm:pt modelId="{3FC176E9-0AAF-4459-89C3-58677E1B6E1F}" type="pres">
      <dgm:prSet presAssocID="{A01148CC-4891-4DBA-BC5A-8F22512433DF}" presName="sp" presStyleCnt="0"/>
      <dgm:spPr/>
    </dgm:pt>
    <dgm:pt modelId="{9FF786FA-9531-48F2-A939-980CAC9494E4}" type="pres">
      <dgm:prSet presAssocID="{106B407F-5C12-47F7-AAE7-26A2FBB8D9D8}" presName="linNode" presStyleCnt="0"/>
      <dgm:spPr/>
    </dgm:pt>
    <dgm:pt modelId="{5038A5CC-11A3-491C-956F-94D696894ED5}" type="pres">
      <dgm:prSet presAssocID="{106B407F-5C12-47F7-AAE7-26A2FBB8D9D8}" presName="parentText" presStyleLbl="node1" presStyleIdx="2" presStyleCnt="3" custScaleY="22650">
        <dgm:presLayoutVars>
          <dgm:chMax val="1"/>
          <dgm:bulletEnabled val="1"/>
        </dgm:presLayoutVars>
      </dgm:prSet>
      <dgm:spPr/>
    </dgm:pt>
    <dgm:pt modelId="{475108F2-83F3-43F7-97C2-50ACFF112ADB}" type="pres">
      <dgm:prSet presAssocID="{106B407F-5C12-47F7-AAE7-26A2FBB8D9D8}" presName="descendantText" presStyleLbl="alignAccFollowNode1" presStyleIdx="2" presStyleCnt="3" custScaleY="28702">
        <dgm:presLayoutVars>
          <dgm:bulletEnabled val="1"/>
        </dgm:presLayoutVars>
      </dgm:prSet>
      <dgm:spPr/>
    </dgm:pt>
  </dgm:ptLst>
  <dgm:cxnLst>
    <dgm:cxn modelId="{9BC2A703-49E0-47DB-8395-C7A58875DE6C}" srcId="{B9106E68-0AB8-4443-A9B6-8EA4462DA15B}" destId="{0DDE87DE-5375-41AF-B603-559AB974413E}" srcOrd="2" destOrd="0" parTransId="{694B07E7-5B9D-4A6E-89B6-D527D4FBBBD2}" sibTransId="{6DF7B8BD-C890-4BCB-84E6-781DD30624B0}"/>
    <dgm:cxn modelId="{0E443006-85D6-4988-BD64-B0BED94C8D86}" srcId="{A7C89F8A-DA9E-40EF-8D70-22FBFEE50677}" destId="{FEC05BC8-3D06-4D09-BC22-343935329D35}" srcOrd="1" destOrd="0" parTransId="{D379A92F-5287-4123-91CC-D3E523ABF438}" sibTransId="{A01148CC-4891-4DBA-BC5A-8F22512433DF}"/>
    <dgm:cxn modelId="{EB3ED807-7F76-4BDA-B898-73FFC76D5118}" type="presOf" srcId="{0DDE87DE-5375-41AF-B603-559AB974413E}" destId="{0CC5EF45-0CB7-47D8-A4FD-6C52F047C563}" srcOrd="0" destOrd="2" presId="urn:microsoft.com/office/officeart/2005/8/layout/vList5"/>
    <dgm:cxn modelId="{27E11912-5CE4-4906-88B0-BC8F62478784}" srcId="{106B407F-5C12-47F7-AAE7-26A2FBB8D9D8}" destId="{43E69837-11E7-4CEF-A871-3475E6F85360}" srcOrd="1" destOrd="0" parTransId="{832A322F-BEC6-4D16-80B6-A236355F2E11}" sibTransId="{B3D44E10-BB10-417E-827B-53FE439EBA46}"/>
    <dgm:cxn modelId="{9C6FAA15-5839-4CF6-AD5A-F16816DDA643}" srcId="{A7C89F8A-DA9E-40EF-8D70-22FBFEE50677}" destId="{B9106E68-0AB8-4443-A9B6-8EA4462DA15B}" srcOrd="0" destOrd="0" parTransId="{B39B60EC-DA1C-431D-9C05-FF3EEF80D151}" sibTransId="{D1E4976C-AA6D-400E-87DD-F8FE44E02B21}"/>
    <dgm:cxn modelId="{6134B316-81AF-40F4-8E63-C0EFEB9CC3D4}" srcId="{FEC05BC8-3D06-4D09-BC22-343935329D35}" destId="{A976FF13-CC38-48F5-A332-F1564C40E3EF}" srcOrd="2" destOrd="0" parTransId="{05A40CAA-9BCD-4BCB-A2F0-4AE18F582D74}" sibTransId="{1CFA3953-FC83-4F93-BF3C-4A3E0EF9024D}"/>
    <dgm:cxn modelId="{72FDE531-F6DC-48A5-97D9-0FA4414264B0}" type="presOf" srcId="{A22D92A7-526D-40AB-B25E-BE71A729C0D4}" destId="{3B00BF22-AC05-44B3-8DCC-CEA10A1BF416}" srcOrd="0" destOrd="1" presId="urn:microsoft.com/office/officeart/2005/8/layout/vList5"/>
    <dgm:cxn modelId="{78EA0962-AD23-41B4-9722-5C31FC89FA5B}" srcId="{FEC05BC8-3D06-4D09-BC22-343935329D35}" destId="{A22D92A7-526D-40AB-B25E-BE71A729C0D4}" srcOrd="1" destOrd="0" parTransId="{35E08740-F471-42E0-B899-F343F490AEDA}" sibTransId="{A81A05B9-51D2-4E10-BF3E-0E8A72EE13D5}"/>
    <dgm:cxn modelId="{91B25F63-5E46-4DB9-85FC-1F0E6DFF3996}" type="presOf" srcId="{235181FD-DD47-46F5-AC9F-AA7CDEE31AE7}" destId="{0CC5EF45-0CB7-47D8-A4FD-6C52F047C563}" srcOrd="0" destOrd="0" presId="urn:microsoft.com/office/officeart/2005/8/layout/vList5"/>
    <dgm:cxn modelId="{5D6AB564-6AE8-46DF-BBDF-21F6E1CD8BA3}" srcId="{B9106E68-0AB8-4443-A9B6-8EA4462DA15B}" destId="{C095BB91-A0A1-438C-B626-C68DDF305A5F}" srcOrd="1" destOrd="0" parTransId="{3785D0DB-EAE2-4DDE-B3F4-3AA9FC75FCD4}" sibTransId="{99611EB5-74FC-407E-9D75-6A45DC855D68}"/>
    <dgm:cxn modelId="{989F8C6F-D820-41EF-8919-3A41CA1D7527}" srcId="{B9106E68-0AB8-4443-A9B6-8EA4462DA15B}" destId="{235181FD-DD47-46F5-AC9F-AA7CDEE31AE7}" srcOrd="0" destOrd="0" parTransId="{FA6BB32B-560B-4A13-8858-0F59C5A0DA7D}" sibTransId="{F91EA4BB-0579-4663-98C3-10F0AF49C9AC}"/>
    <dgm:cxn modelId="{C83C8655-0764-4FE8-B8DC-CFC5C019AAA7}" type="presOf" srcId="{A976FF13-CC38-48F5-A332-F1564C40E3EF}" destId="{3B00BF22-AC05-44B3-8DCC-CEA10A1BF416}" srcOrd="0" destOrd="2" presId="urn:microsoft.com/office/officeart/2005/8/layout/vList5"/>
    <dgm:cxn modelId="{EAB3F183-457F-43BB-BA1D-749820DF6A92}" type="presOf" srcId="{43E69837-11E7-4CEF-A871-3475E6F85360}" destId="{475108F2-83F3-43F7-97C2-50ACFF112ADB}" srcOrd="0" destOrd="1" presId="urn:microsoft.com/office/officeart/2005/8/layout/vList5"/>
    <dgm:cxn modelId="{07DCC38A-7F78-487C-86BC-4657BAD15CD3}" type="presOf" srcId="{00D5FEF8-D8D9-4093-A7AD-51760C681230}" destId="{475108F2-83F3-43F7-97C2-50ACFF112ADB}" srcOrd="0" destOrd="2" presId="urn:microsoft.com/office/officeart/2005/8/layout/vList5"/>
    <dgm:cxn modelId="{CAFC62A2-387A-488E-8A4A-2DF1D58BEEFC}" srcId="{FEC05BC8-3D06-4D09-BC22-343935329D35}" destId="{4BE44677-F0FE-4BE2-978C-E757A4C6301C}" srcOrd="0" destOrd="0" parTransId="{392F9F52-5086-41E6-8492-8083713E89B5}" sibTransId="{7D79DBD9-54E1-4CEA-A7B5-71AFB9C7FDE7}"/>
    <dgm:cxn modelId="{7F52BDA8-46CE-4165-BD56-F35FBF8ACF50}" type="presOf" srcId="{4BE44677-F0FE-4BE2-978C-E757A4C6301C}" destId="{3B00BF22-AC05-44B3-8DCC-CEA10A1BF416}" srcOrd="0" destOrd="0" presId="urn:microsoft.com/office/officeart/2005/8/layout/vList5"/>
    <dgm:cxn modelId="{424A06AE-39F3-44FD-95C8-142DC3391BFB}" type="presOf" srcId="{A7C89F8A-DA9E-40EF-8D70-22FBFEE50677}" destId="{F576D959-18B3-4EB0-8201-08BE5E671CD2}" srcOrd="0" destOrd="0" presId="urn:microsoft.com/office/officeart/2005/8/layout/vList5"/>
    <dgm:cxn modelId="{D0D758B0-A16C-4998-9442-73F80FC07E71}" type="presOf" srcId="{106B407F-5C12-47F7-AAE7-26A2FBB8D9D8}" destId="{5038A5CC-11A3-491C-956F-94D696894ED5}" srcOrd="0" destOrd="0" presId="urn:microsoft.com/office/officeart/2005/8/layout/vList5"/>
    <dgm:cxn modelId="{3FE850D2-92C8-4D19-94B7-9F4CC6804BAA}" srcId="{106B407F-5C12-47F7-AAE7-26A2FBB8D9D8}" destId="{00D5FEF8-D8D9-4093-A7AD-51760C681230}" srcOrd="2" destOrd="0" parTransId="{1045DECD-84DF-4CE7-8CA4-FD488DC01DFC}" sibTransId="{02EF2C1D-DA19-48E5-B70A-225C817CDCE9}"/>
    <dgm:cxn modelId="{8E8A02DD-DA75-4861-92DB-6375E926A998}" type="presOf" srcId="{B9106E68-0AB8-4443-A9B6-8EA4462DA15B}" destId="{12CE2900-2C5F-4CA9-809C-150ADB47B047}" srcOrd="0" destOrd="0" presId="urn:microsoft.com/office/officeart/2005/8/layout/vList5"/>
    <dgm:cxn modelId="{0DA2B7E3-2DB7-4443-9196-00A8E8DB555E}" srcId="{106B407F-5C12-47F7-AAE7-26A2FBB8D9D8}" destId="{079544BD-0F2F-45D5-BFB7-3143C364FB64}" srcOrd="0" destOrd="0" parTransId="{BBC12492-9665-41E3-A42D-C54C63A36342}" sibTransId="{E4E23D7C-4379-4592-9E54-5BE4EFE63F5D}"/>
    <dgm:cxn modelId="{D25FF0E5-9128-4C8F-9A8E-25FE1420847F}" srcId="{A7C89F8A-DA9E-40EF-8D70-22FBFEE50677}" destId="{106B407F-5C12-47F7-AAE7-26A2FBB8D9D8}" srcOrd="2" destOrd="0" parTransId="{2DD57EF4-5D79-45BE-B9E8-76C973E54EC2}" sibTransId="{BE66FC07-F41C-4F4B-B433-0298EA71E0EC}"/>
    <dgm:cxn modelId="{20BCF4EF-F138-405D-A8C4-5D1874C861D9}" type="presOf" srcId="{FEC05BC8-3D06-4D09-BC22-343935329D35}" destId="{9BADC3D7-AD88-49FC-8820-645FC3ADAD35}" srcOrd="0" destOrd="0" presId="urn:microsoft.com/office/officeart/2005/8/layout/vList5"/>
    <dgm:cxn modelId="{CFAA0CF0-F8C3-482C-B161-2540E0547C95}" type="presOf" srcId="{079544BD-0F2F-45D5-BFB7-3143C364FB64}" destId="{475108F2-83F3-43F7-97C2-50ACFF112ADB}" srcOrd="0" destOrd="0" presId="urn:microsoft.com/office/officeart/2005/8/layout/vList5"/>
    <dgm:cxn modelId="{D6CDB2FA-97D9-4B61-A7FC-B536DF859D79}" type="presOf" srcId="{C095BB91-A0A1-438C-B626-C68DDF305A5F}" destId="{0CC5EF45-0CB7-47D8-A4FD-6C52F047C563}" srcOrd="0" destOrd="1" presId="urn:microsoft.com/office/officeart/2005/8/layout/vList5"/>
    <dgm:cxn modelId="{FC9D76AE-DA00-4D99-83D1-BEA82EC17749}" type="presParOf" srcId="{F576D959-18B3-4EB0-8201-08BE5E671CD2}" destId="{A6BB5BAC-9F96-42E8-9A24-8C6FA032C7FC}" srcOrd="0" destOrd="0" presId="urn:microsoft.com/office/officeart/2005/8/layout/vList5"/>
    <dgm:cxn modelId="{14DD3833-F715-4962-B1E9-EB41838622FD}" type="presParOf" srcId="{A6BB5BAC-9F96-42E8-9A24-8C6FA032C7FC}" destId="{12CE2900-2C5F-4CA9-809C-150ADB47B047}" srcOrd="0" destOrd="0" presId="urn:microsoft.com/office/officeart/2005/8/layout/vList5"/>
    <dgm:cxn modelId="{A2998519-4893-49D6-8464-F405F097A190}" type="presParOf" srcId="{A6BB5BAC-9F96-42E8-9A24-8C6FA032C7FC}" destId="{0CC5EF45-0CB7-47D8-A4FD-6C52F047C563}" srcOrd="1" destOrd="0" presId="urn:microsoft.com/office/officeart/2005/8/layout/vList5"/>
    <dgm:cxn modelId="{667DE3EE-F537-4D1C-8AF9-C9EFBA8AA27E}" type="presParOf" srcId="{F576D959-18B3-4EB0-8201-08BE5E671CD2}" destId="{41A63A70-07AE-4E18-ADC8-064F20F12D56}" srcOrd="1" destOrd="0" presId="urn:microsoft.com/office/officeart/2005/8/layout/vList5"/>
    <dgm:cxn modelId="{9B7F50C9-D6AB-4D51-8138-68E61080AE4A}" type="presParOf" srcId="{F576D959-18B3-4EB0-8201-08BE5E671CD2}" destId="{D8BD0B77-E679-430F-AE88-848D94324F88}" srcOrd="2" destOrd="0" presId="urn:microsoft.com/office/officeart/2005/8/layout/vList5"/>
    <dgm:cxn modelId="{835D20EC-A253-4491-8B46-FF9270A3E74C}" type="presParOf" srcId="{D8BD0B77-E679-430F-AE88-848D94324F88}" destId="{9BADC3D7-AD88-49FC-8820-645FC3ADAD35}" srcOrd="0" destOrd="0" presId="urn:microsoft.com/office/officeart/2005/8/layout/vList5"/>
    <dgm:cxn modelId="{B2B3C2E2-F034-4FD7-B879-D2C88E864303}" type="presParOf" srcId="{D8BD0B77-E679-430F-AE88-848D94324F88}" destId="{3B00BF22-AC05-44B3-8DCC-CEA10A1BF416}" srcOrd="1" destOrd="0" presId="urn:microsoft.com/office/officeart/2005/8/layout/vList5"/>
    <dgm:cxn modelId="{E61330C1-0D99-4C0D-97F6-4D0C4E179D05}" type="presParOf" srcId="{F576D959-18B3-4EB0-8201-08BE5E671CD2}" destId="{3FC176E9-0AAF-4459-89C3-58677E1B6E1F}" srcOrd="3" destOrd="0" presId="urn:microsoft.com/office/officeart/2005/8/layout/vList5"/>
    <dgm:cxn modelId="{EB9818CB-B898-4E9A-9FB0-158280CC4263}" type="presParOf" srcId="{F576D959-18B3-4EB0-8201-08BE5E671CD2}" destId="{9FF786FA-9531-48F2-A939-980CAC9494E4}" srcOrd="4" destOrd="0" presId="urn:microsoft.com/office/officeart/2005/8/layout/vList5"/>
    <dgm:cxn modelId="{D8ACDF80-6527-4444-9C60-8F382F26AFF7}" type="presParOf" srcId="{9FF786FA-9531-48F2-A939-980CAC9494E4}" destId="{5038A5CC-11A3-491C-956F-94D696894ED5}" srcOrd="0" destOrd="0" presId="urn:microsoft.com/office/officeart/2005/8/layout/vList5"/>
    <dgm:cxn modelId="{6C8D37EB-FC1E-48B0-A101-3C1608D63D0B}" type="presParOf" srcId="{9FF786FA-9531-48F2-A939-980CAC9494E4}" destId="{475108F2-83F3-43F7-97C2-50ACFF112AD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A48FE-A6CE-4886-B6ED-27A1A0FD0B87}">
      <dsp:nvSpPr>
        <dsp:cNvPr id="0" name=""/>
        <dsp:cNvSpPr/>
      </dsp:nvSpPr>
      <dsp:spPr>
        <a:xfrm>
          <a:off x="3071155" y="1866"/>
          <a:ext cx="2008100" cy="998504"/>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Georgia" panose="02040502050405020303" pitchFamily="18" charset="0"/>
            </a:rPr>
            <a:t>Mutual Fund</a:t>
          </a:r>
        </a:p>
      </dsp:txBody>
      <dsp:txXfrm>
        <a:off x="3119898" y="50609"/>
        <a:ext cx="1910614" cy="901018"/>
      </dsp:txXfrm>
    </dsp:sp>
    <dsp:sp modelId="{93AB9A01-DEE8-41AD-8A57-BB1102CF3AF9}">
      <dsp:nvSpPr>
        <dsp:cNvPr id="0" name=""/>
        <dsp:cNvSpPr/>
      </dsp:nvSpPr>
      <dsp:spPr>
        <a:xfrm>
          <a:off x="2080325" y="501119"/>
          <a:ext cx="3989760" cy="3989760"/>
        </a:xfrm>
        <a:custGeom>
          <a:avLst/>
          <a:gdLst/>
          <a:ahLst/>
          <a:cxnLst/>
          <a:rect l="0" t="0" r="0" b="0"/>
          <a:pathLst>
            <a:path>
              <a:moveTo>
                <a:pt x="3148516" y="367406"/>
              </a:moveTo>
              <a:arcTo wR="1994880" hR="1994880" stAng="18319858" swAng="933075"/>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DF99DDE4-7605-4BB9-ACF8-BD25C2BA20D7}">
      <dsp:nvSpPr>
        <dsp:cNvPr id="0" name=""/>
        <dsp:cNvSpPr/>
      </dsp:nvSpPr>
      <dsp:spPr>
        <a:xfrm>
          <a:off x="4968398" y="1380294"/>
          <a:ext cx="2008100" cy="998504"/>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Georgia" panose="02040502050405020303" pitchFamily="18" charset="0"/>
            </a:rPr>
            <a:t>Closed-End Fund</a:t>
          </a:r>
        </a:p>
      </dsp:txBody>
      <dsp:txXfrm>
        <a:off x="5017141" y="1429037"/>
        <a:ext cx="1910614" cy="901018"/>
      </dsp:txXfrm>
    </dsp:sp>
    <dsp:sp modelId="{1F811822-E90F-4154-AB9C-5362ED5F7F40}">
      <dsp:nvSpPr>
        <dsp:cNvPr id="0" name=""/>
        <dsp:cNvSpPr/>
      </dsp:nvSpPr>
      <dsp:spPr>
        <a:xfrm>
          <a:off x="2080325" y="501119"/>
          <a:ext cx="3989760" cy="3989760"/>
        </a:xfrm>
        <a:custGeom>
          <a:avLst/>
          <a:gdLst/>
          <a:ahLst/>
          <a:cxnLst/>
          <a:rect l="0" t="0" r="0" b="0"/>
          <a:pathLst>
            <a:path>
              <a:moveTo>
                <a:pt x="3984978" y="2132924"/>
              </a:moveTo>
              <a:arcTo wR="1994880" hR="1994880" stAng="21838079" swAng="1359921"/>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FA5B6DF6-B04E-4C4D-95B4-3F5AB856F4A3}">
      <dsp:nvSpPr>
        <dsp:cNvPr id="0" name=""/>
        <dsp:cNvSpPr/>
      </dsp:nvSpPr>
      <dsp:spPr>
        <a:xfrm>
          <a:off x="4243716" y="3610638"/>
          <a:ext cx="2008100" cy="998504"/>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Georgia" panose="02040502050405020303" pitchFamily="18" charset="0"/>
            </a:rPr>
            <a:t>Hedge Fund/Private Fund</a:t>
          </a:r>
        </a:p>
      </dsp:txBody>
      <dsp:txXfrm>
        <a:off x="4292459" y="3659381"/>
        <a:ext cx="1910614" cy="901018"/>
      </dsp:txXfrm>
    </dsp:sp>
    <dsp:sp modelId="{90AE2393-062E-4711-B343-30F56A35E254}">
      <dsp:nvSpPr>
        <dsp:cNvPr id="0" name=""/>
        <dsp:cNvSpPr/>
      </dsp:nvSpPr>
      <dsp:spPr>
        <a:xfrm>
          <a:off x="2080325" y="501119"/>
          <a:ext cx="3989760" cy="3989760"/>
        </a:xfrm>
        <a:custGeom>
          <a:avLst/>
          <a:gdLst/>
          <a:ahLst/>
          <a:cxnLst/>
          <a:rect l="0" t="0" r="0" b="0"/>
          <a:pathLst>
            <a:path>
              <a:moveTo>
                <a:pt x="2096143" y="3987188"/>
              </a:moveTo>
              <a:arcTo wR="1994880" hR="1994880" stAng="5225419" swAng="349163"/>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1E9320B5-013A-4A2A-855D-A0A3731F65B5}">
      <dsp:nvSpPr>
        <dsp:cNvPr id="0" name=""/>
        <dsp:cNvSpPr/>
      </dsp:nvSpPr>
      <dsp:spPr>
        <a:xfrm>
          <a:off x="1898593" y="3610638"/>
          <a:ext cx="2008100" cy="998504"/>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Georgia" panose="02040502050405020303" pitchFamily="18" charset="0"/>
            </a:rPr>
            <a:t>Non-Listed Securities</a:t>
          </a:r>
        </a:p>
      </dsp:txBody>
      <dsp:txXfrm>
        <a:off x="1947336" y="3659381"/>
        <a:ext cx="1910614" cy="901018"/>
      </dsp:txXfrm>
    </dsp:sp>
    <dsp:sp modelId="{1058427E-6D2A-4A60-BABF-A089F4EA5A09}">
      <dsp:nvSpPr>
        <dsp:cNvPr id="0" name=""/>
        <dsp:cNvSpPr/>
      </dsp:nvSpPr>
      <dsp:spPr>
        <a:xfrm>
          <a:off x="2080325" y="501119"/>
          <a:ext cx="3989760" cy="3989760"/>
        </a:xfrm>
        <a:custGeom>
          <a:avLst/>
          <a:gdLst/>
          <a:ahLst/>
          <a:cxnLst/>
          <a:rect l="0" t="0" r="0" b="0"/>
          <a:pathLst>
            <a:path>
              <a:moveTo>
                <a:pt x="211669" y="2889143"/>
              </a:moveTo>
              <a:arcTo wR="1994880" hR="1994880" stAng="9202000" swAng="1359921"/>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5CA939D6-7AD7-4E88-921C-45B9B3F9AE4A}">
      <dsp:nvSpPr>
        <dsp:cNvPr id="0" name=""/>
        <dsp:cNvSpPr/>
      </dsp:nvSpPr>
      <dsp:spPr>
        <a:xfrm>
          <a:off x="1173911" y="1380294"/>
          <a:ext cx="2008100" cy="998504"/>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Georgia" panose="02040502050405020303" pitchFamily="18" charset="0"/>
            </a:rPr>
            <a:t>Private Placement</a:t>
          </a:r>
        </a:p>
      </dsp:txBody>
      <dsp:txXfrm>
        <a:off x="1222654" y="1429037"/>
        <a:ext cx="1910614" cy="901018"/>
      </dsp:txXfrm>
    </dsp:sp>
    <dsp:sp modelId="{2144183E-1DD6-4B64-803D-D2A7553BF39B}">
      <dsp:nvSpPr>
        <dsp:cNvPr id="0" name=""/>
        <dsp:cNvSpPr/>
      </dsp:nvSpPr>
      <dsp:spPr>
        <a:xfrm>
          <a:off x="2080325" y="501119"/>
          <a:ext cx="3989760" cy="3989760"/>
        </a:xfrm>
        <a:custGeom>
          <a:avLst/>
          <a:gdLst/>
          <a:ahLst/>
          <a:cxnLst/>
          <a:rect l="0" t="0" r="0" b="0"/>
          <a:pathLst>
            <a:path>
              <a:moveTo>
                <a:pt x="447151" y="736277"/>
              </a:moveTo>
              <a:arcTo wR="1994880" hR="1994880" stAng="13147067" swAng="933075"/>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C5EF45-0CB7-47D8-A4FD-6C52F047C563}">
      <dsp:nvSpPr>
        <dsp:cNvPr id="0" name=""/>
        <dsp:cNvSpPr/>
      </dsp:nvSpPr>
      <dsp:spPr>
        <a:xfrm rot="5400000">
          <a:off x="4972612" y="-1536687"/>
          <a:ext cx="1108855" cy="5201920"/>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latin typeface="Georgia" panose="02040502050405020303" pitchFamily="18" charset="0"/>
            </a:rPr>
            <a:t>Registered per the Investment Company Act of 1940</a:t>
          </a:r>
        </a:p>
        <a:p>
          <a:pPr marL="171450" lvl="1" indent="-171450" algn="l" defTabSz="711200">
            <a:lnSpc>
              <a:spcPct val="90000"/>
            </a:lnSpc>
            <a:spcBef>
              <a:spcPct val="0"/>
            </a:spcBef>
            <a:spcAft>
              <a:spcPct val="15000"/>
            </a:spcAft>
            <a:buChar char="•"/>
          </a:pPr>
          <a:r>
            <a:rPr lang="en-US" sz="1600" kern="1200" dirty="0">
              <a:latin typeface="Georgia" panose="02040502050405020303" pitchFamily="18" charset="0"/>
            </a:rPr>
            <a:t>Annual Expense Ratio</a:t>
          </a:r>
        </a:p>
        <a:p>
          <a:pPr marL="171450" lvl="1" indent="-171450" algn="l" defTabSz="711200">
            <a:lnSpc>
              <a:spcPct val="90000"/>
            </a:lnSpc>
            <a:spcBef>
              <a:spcPct val="0"/>
            </a:spcBef>
            <a:spcAft>
              <a:spcPct val="15000"/>
            </a:spcAft>
            <a:buChar char="•"/>
          </a:pPr>
          <a:r>
            <a:rPr lang="en-US" sz="1600" kern="1200" dirty="0">
              <a:latin typeface="Georgia" panose="02040502050405020303" pitchFamily="18" charset="0"/>
            </a:rPr>
            <a:t>Managed by a Registered Investment Advisor</a:t>
          </a:r>
        </a:p>
      </dsp:txBody>
      <dsp:txXfrm rot="-5400000">
        <a:off x="2926080" y="563975"/>
        <a:ext cx="5147790" cy="1000595"/>
      </dsp:txXfrm>
    </dsp:sp>
    <dsp:sp modelId="{12CE2900-2C5F-4CA9-809C-150ADB47B047}">
      <dsp:nvSpPr>
        <dsp:cNvPr id="0" name=""/>
        <dsp:cNvSpPr/>
      </dsp:nvSpPr>
      <dsp:spPr>
        <a:xfrm>
          <a:off x="0" y="517368"/>
          <a:ext cx="2926080" cy="109380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Georgia" panose="02040502050405020303" pitchFamily="18" charset="0"/>
            </a:rPr>
            <a:t>Registered Investment Company (RIC)</a:t>
          </a:r>
        </a:p>
      </dsp:txBody>
      <dsp:txXfrm>
        <a:off x="53395" y="570763"/>
        <a:ext cx="2819290" cy="987018"/>
      </dsp:txXfrm>
    </dsp:sp>
    <dsp:sp modelId="{3B00BF22-AC05-44B3-8DCC-CEA10A1BF416}">
      <dsp:nvSpPr>
        <dsp:cNvPr id="0" name=""/>
        <dsp:cNvSpPr/>
      </dsp:nvSpPr>
      <dsp:spPr>
        <a:xfrm rot="5400000">
          <a:off x="4972612" y="-186372"/>
          <a:ext cx="1108855" cy="5201920"/>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latin typeface="Georgia" panose="02040502050405020303" pitchFamily="18" charset="0"/>
            </a:rPr>
            <a:t>Initial capital raise period – IPO</a:t>
          </a:r>
        </a:p>
        <a:p>
          <a:pPr marL="171450" lvl="1" indent="-171450" algn="l" defTabSz="711200">
            <a:lnSpc>
              <a:spcPct val="90000"/>
            </a:lnSpc>
            <a:spcBef>
              <a:spcPct val="0"/>
            </a:spcBef>
            <a:spcAft>
              <a:spcPct val="15000"/>
            </a:spcAft>
            <a:buChar char="•"/>
          </a:pPr>
          <a:r>
            <a:rPr lang="en-US" sz="1600" kern="1200" dirty="0">
              <a:latin typeface="Georgia" panose="02040502050405020303" pitchFamily="18" charset="0"/>
            </a:rPr>
            <a:t>Listed on an exchange for public trading</a:t>
          </a:r>
        </a:p>
        <a:p>
          <a:pPr marL="171450" lvl="1" indent="-171450" algn="l" defTabSz="711200">
            <a:lnSpc>
              <a:spcPct val="90000"/>
            </a:lnSpc>
            <a:spcBef>
              <a:spcPct val="0"/>
            </a:spcBef>
            <a:spcAft>
              <a:spcPct val="15000"/>
            </a:spcAft>
            <a:buChar char="•"/>
          </a:pPr>
          <a:r>
            <a:rPr lang="en-US" sz="1600" kern="1200" dirty="0">
              <a:latin typeface="Georgia" panose="02040502050405020303" pitchFamily="18" charset="0"/>
            </a:rPr>
            <a:t>Finite amount of shares available to the market</a:t>
          </a:r>
        </a:p>
      </dsp:txBody>
      <dsp:txXfrm rot="-5400000">
        <a:off x="2926080" y="1914290"/>
        <a:ext cx="5147790" cy="1000595"/>
      </dsp:txXfrm>
    </dsp:sp>
    <dsp:sp modelId="{9BADC3D7-AD88-49FC-8820-645FC3ADAD35}">
      <dsp:nvSpPr>
        <dsp:cNvPr id="0" name=""/>
        <dsp:cNvSpPr/>
      </dsp:nvSpPr>
      <dsp:spPr>
        <a:xfrm>
          <a:off x="0" y="1867683"/>
          <a:ext cx="2926080" cy="109380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Georgia" panose="02040502050405020303" pitchFamily="18" charset="0"/>
            </a:rPr>
            <a:t>Closed-End Fund</a:t>
          </a:r>
        </a:p>
      </dsp:txBody>
      <dsp:txXfrm>
        <a:off x="53395" y="1921078"/>
        <a:ext cx="2819290" cy="987018"/>
      </dsp:txXfrm>
    </dsp:sp>
    <dsp:sp modelId="{475108F2-83F3-43F7-97C2-50ACFF112ADB}">
      <dsp:nvSpPr>
        <dsp:cNvPr id="0" name=""/>
        <dsp:cNvSpPr/>
      </dsp:nvSpPr>
      <dsp:spPr>
        <a:xfrm rot="5400000">
          <a:off x="4972612" y="1163942"/>
          <a:ext cx="1108855" cy="5201920"/>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latin typeface="Georgia" panose="02040502050405020303" pitchFamily="18" charset="0"/>
            </a:rPr>
            <a:t>Fund company offers shares on a continuous basis</a:t>
          </a:r>
        </a:p>
        <a:p>
          <a:pPr marL="171450" lvl="1" indent="-171450" algn="l" defTabSz="711200">
            <a:lnSpc>
              <a:spcPct val="90000"/>
            </a:lnSpc>
            <a:spcBef>
              <a:spcPct val="0"/>
            </a:spcBef>
            <a:spcAft>
              <a:spcPct val="15000"/>
            </a:spcAft>
            <a:buChar char="•"/>
          </a:pPr>
          <a:r>
            <a:rPr lang="en-US" sz="1600" kern="1200" dirty="0">
              <a:latin typeface="Georgia" panose="02040502050405020303" pitchFamily="18" charset="0"/>
            </a:rPr>
            <a:t>Limited liquidity; between 5-25% of shares per year</a:t>
          </a:r>
        </a:p>
        <a:p>
          <a:pPr marL="171450" lvl="1" indent="-171450" algn="l" defTabSz="711200">
            <a:lnSpc>
              <a:spcPct val="90000"/>
            </a:lnSpc>
            <a:spcBef>
              <a:spcPct val="0"/>
            </a:spcBef>
            <a:spcAft>
              <a:spcPct val="15000"/>
            </a:spcAft>
            <a:buChar char="•"/>
          </a:pPr>
          <a:r>
            <a:rPr lang="en-US" sz="1600" kern="1200" dirty="0">
              <a:latin typeface="Georgia" panose="02040502050405020303" pitchFamily="18" charset="0"/>
            </a:rPr>
            <a:t>Not listed on an exchange for trading; exit event unknown</a:t>
          </a:r>
        </a:p>
      </dsp:txBody>
      <dsp:txXfrm rot="-5400000">
        <a:off x="2926080" y="3264604"/>
        <a:ext cx="5147790" cy="1000595"/>
      </dsp:txXfrm>
    </dsp:sp>
    <dsp:sp modelId="{5038A5CC-11A3-491C-956F-94D696894ED5}">
      <dsp:nvSpPr>
        <dsp:cNvPr id="0" name=""/>
        <dsp:cNvSpPr/>
      </dsp:nvSpPr>
      <dsp:spPr>
        <a:xfrm>
          <a:off x="0" y="3217998"/>
          <a:ext cx="2926080" cy="109380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Georgia" panose="02040502050405020303" pitchFamily="18" charset="0"/>
            </a:rPr>
            <a:t>Interval Fund</a:t>
          </a:r>
        </a:p>
      </dsp:txBody>
      <dsp:txXfrm>
        <a:off x="53395" y="3271393"/>
        <a:ext cx="2819290" cy="987018"/>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88CD1D-4D3A-47BE-AC97-57D1C3C71268}" type="datetimeFigureOut">
              <a:rPr lang="en-US" smtClean="0"/>
              <a:t>11/21/2019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7AC03F-B278-43AE-81BB-ECBF290EBF84}" type="slidenum">
              <a:rPr lang="en-US" smtClean="0"/>
              <a:t>‹#›</a:t>
            </a:fld>
            <a:endParaRPr lang="en-US"/>
          </a:p>
        </p:txBody>
      </p:sp>
    </p:spTree>
    <p:extLst>
      <p:ext uri="{BB962C8B-B14F-4D97-AF65-F5344CB8AC3E}">
        <p14:creationId xmlns:p14="http://schemas.microsoft.com/office/powerpoint/2010/main" val="2403366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3FE4AB63-1354-433B-9C18-8C5643756A8C}" type="slidenum">
              <a:rPr lang="en-US" smtClean="0"/>
              <a:pPr>
                <a:defRPr/>
              </a:pPr>
              <a:t>1</a:t>
            </a:fld>
            <a:endParaRPr lang="en-US" dirty="0"/>
          </a:p>
        </p:txBody>
      </p:sp>
      <p:sp>
        <p:nvSpPr>
          <p:cNvPr id="5" name="Notes Placeholder 4"/>
          <p:cNvSpPr>
            <a:spLocks noGrp="1"/>
          </p:cNvSpPr>
          <p:nvPr>
            <p:ph type="body" sz="quarter" idx="11"/>
          </p:nvPr>
        </p:nvSpPr>
        <p:spPr/>
        <p:txBody>
          <a:bodyPr/>
          <a:lstStyle/>
          <a:p>
            <a:r>
              <a:rPr lang="en-US" sz="1200" kern="1200" dirty="0">
                <a:solidFill>
                  <a:schemeClr val="tx1"/>
                </a:solidFill>
                <a:effectLst/>
                <a:latin typeface="+mn-lt"/>
                <a:ea typeface="+mn-ea"/>
                <a:cs typeface="+mn-cs"/>
              </a:rPr>
              <a:t>This is our last webinar of the year, so we’ll be announcing our 2020 webinar schedule soon. This will include ongoing performance updates and market insights on private placements, alternative mutual funds, non-traded REITs, interval funds and BDCs. Topics will also include those relevant to current events that impact the alternative investment marketplace.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We’ll publish the 2020 schedule shortly along with links to register. Watch your email for this or you can visit aiinsight.com to register for our webinars.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also have a podcast called Alts Insights, which covers the latest alternative investment trends we’re seeing. You can find it on our website or social media accounts. You can also subscribe to the podcast on Podbean or Spotify.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[Mike’s bio, Lou’s bio]</a:t>
            </a:r>
          </a:p>
          <a:p>
            <a:endParaRPr lang="en-US" dirty="0"/>
          </a:p>
        </p:txBody>
      </p:sp>
    </p:spTree>
    <p:extLst>
      <p:ext uri="{BB962C8B-B14F-4D97-AF65-F5344CB8AC3E}">
        <p14:creationId xmlns:p14="http://schemas.microsoft.com/office/powerpoint/2010/main" val="1379970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E2349-8188-4399-BDE8-B0AEF69407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9F90556-CAE7-4E65-95C8-2A259CF830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166FD3-A202-4DBC-9812-82DE37A626E0}"/>
              </a:ext>
            </a:extLst>
          </p:cNvPr>
          <p:cNvSpPr>
            <a:spLocks noGrp="1"/>
          </p:cNvSpPr>
          <p:nvPr>
            <p:ph type="dt" sz="half" idx="10"/>
          </p:nvPr>
        </p:nvSpPr>
        <p:spPr/>
        <p:txBody>
          <a:bodyPr/>
          <a:lstStyle/>
          <a:p>
            <a:fld id="{28D481D0-F226-4697-8863-63885A57C64D}" type="datetimeFigureOut">
              <a:rPr lang="en-US" smtClean="0"/>
              <a:t>11/21/2019</a:t>
            </a:fld>
            <a:endParaRPr lang="en-US"/>
          </a:p>
        </p:txBody>
      </p:sp>
      <p:sp>
        <p:nvSpPr>
          <p:cNvPr id="5" name="Footer Placeholder 4">
            <a:extLst>
              <a:ext uri="{FF2B5EF4-FFF2-40B4-BE49-F238E27FC236}">
                <a16:creationId xmlns:a16="http://schemas.microsoft.com/office/drawing/2014/main" id="{3E76759B-1AB2-427E-986E-674AC760D9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B15A0-A673-4003-A8DA-B99981D7EAF4}"/>
              </a:ext>
            </a:extLst>
          </p:cNvPr>
          <p:cNvSpPr>
            <a:spLocks noGrp="1"/>
          </p:cNvSpPr>
          <p:nvPr>
            <p:ph type="sldNum" sz="quarter" idx="12"/>
          </p:nvPr>
        </p:nvSpPr>
        <p:spPr/>
        <p:txBody>
          <a:bodyPr/>
          <a:lstStyle/>
          <a:p>
            <a:fld id="{8AAB73C8-FC70-4919-81F3-36BFC9075584}" type="slidenum">
              <a:rPr lang="en-US" smtClean="0"/>
              <a:t>‹#›</a:t>
            </a:fld>
            <a:endParaRPr lang="en-US"/>
          </a:p>
        </p:txBody>
      </p:sp>
    </p:spTree>
    <p:extLst>
      <p:ext uri="{BB962C8B-B14F-4D97-AF65-F5344CB8AC3E}">
        <p14:creationId xmlns:p14="http://schemas.microsoft.com/office/powerpoint/2010/main" val="3736254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648-0EDF-492F-AD5F-06A241B2AF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5C96A3-68CD-48FD-8AE5-3AFD6DF6DA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4B70FA-6D4B-4A67-9864-E74960B29692}"/>
              </a:ext>
            </a:extLst>
          </p:cNvPr>
          <p:cNvSpPr>
            <a:spLocks noGrp="1"/>
          </p:cNvSpPr>
          <p:nvPr>
            <p:ph type="dt" sz="half" idx="10"/>
          </p:nvPr>
        </p:nvSpPr>
        <p:spPr/>
        <p:txBody>
          <a:bodyPr/>
          <a:lstStyle/>
          <a:p>
            <a:fld id="{28D481D0-F226-4697-8863-63885A57C64D}" type="datetimeFigureOut">
              <a:rPr lang="en-US" smtClean="0"/>
              <a:t>11/21/2019</a:t>
            </a:fld>
            <a:endParaRPr lang="en-US"/>
          </a:p>
        </p:txBody>
      </p:sp>
      <p:sp>
        <p:nvSpPr>
          <p:cNvPr id="5" name="Footer Placeholder 4">
            <a:extLst>
              <a:ext uri="{FF2B5EF4-FFF2-40B4-BE49-F238E27FC236}">
                <a16:creationId xmlns:a16="http://schemas.microsoft.com/office/drawing/2014/main" id="{3CB26B2C-6BF6-4801-8138-AC047D3D46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86BD40-AFDF-4967-8641-55AE501AFE29}"/>
              </a:ext>
            </a:extLst>
          </p:cNvPr>
          <p:cNvSpPr>
            <a:spLocks noGrp="1"/>
          </p:cNvSpPr>
          <p:nvPr>
            <p:ph type="sldNum" sz="quarter" idx="12"/>
          </p:nvPr>
        </p:nvSpPr>
        <p:spPr/>
        <p:txBody>
          <a:bodyPr/>
          <a:lstStyle/>
          <a:p>
            <a:fld id="{8AAB73C8-FC70-4919-81F3-36BFC9075584}" type="slidenum">
              <a:rPr lang="en-US" smtClean="0"/>
              <a:t>‹#›</a:t>
            </a:fld>
            <a:endParaRPr lang="en-US"/>
          </a:p>
        </p:txBody>
      </p:sp>
    </p:spTree>
    <p:extLst>
      <p:ext uri="{BB962C8B-B14F-4D97-AF65-F5344CB8AC3E}">
        <p14:creationId xmlns:p14="http://schemas.microsoft.com/office/powerpoint/2010/main" val="3444505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B1E262-8396-4F61-9D3A-AD68D5C913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1AC5D8-4069-43DD-A6F4-0A711168F3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EFBC3D-F9DA-4FB0-A97F-C0FD8B79CECA}"/>
              </a:ext>
            </a:extLst>
          </p:cNvPr>
          <p:cNvSpPr>
            <a:spLocks noGrp="1"/>
          </p:cNvSpPr>
          <p:nvPr>
            <p:ph type="dt" sz="half" idx="10"/>
          </p:nvPr>
        </p:nvSpPr>
        <p:spPr/>
        <p:txBody>
          <a:bodyPr/>
          <a:lstStyle/>
          <a:p>
            <a:fld id="{28D481D0-F226-4697-8863-63885A57C64D}" type="datetimeFigureOut">
              <a:rPr lang="en-US" smtClean="0"/>
              <a:t>11/21/2019</a:t>
            </a:fld>
            <a:endParaRPr lang="en-US"/>
          </a:p>
        </p:txBody>
      </p:sp>
      <p:sp>
        <p:nvSpPr>
          <p:cNvPr id="5" name="Footer Placeholder 4">
            <a:extLst>
              <a:ext uri="{FF2B5EF4-FFF2-40B4-BE49-F238E27FC236}">
                <a16:creationId xmlns:a16="http://schemas.microsoft.com/office/drawing/2014/main" id="{0A76F410-1FDC-4DD5-AAA8-06B3757143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4C0E0F-2F6B-416E-AD08-C9DFD5F4D1F9}"/>
              </a:ext>
            </a:extLst>
          </p:cNvPr>
          <p:cNvSpPr>
            <a:spLocks noGrp="1"/>
          </p:cNvSpPr>
          <p:nvPr>
            <p:ph type="sldNum" sz="quarter" idx="12"/>
          </p:nvPr>
        </p:nvSpPr>
        <p:spPr/>
        <p:txBody>
          <a:bodyPr/>
          <a:lstStyle/>
          <a:p>
            <a:fld id="{8AAB73C8-FC70-4919-81F3-36BFC9075584}" type="slidenum">
              <a:rPr lang="en-US" smtClean="0"/>
              <a:t>‹#›</a:t>
            </a:fld>
            <a:endParaRPr lang="en-US"/>
          </a:p>
        </p:txBody>
      </p:sp>
    </p:spTree>
    <p:extLst>
      <p:ext uri="{BB962C8B-B14F-4D97-AF65-F5344CB8AC3E}">
        <p14:creationId xmlns:p14="http://schemas.microsoft.com/office/powerpoint/2010/main" val="2635811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Rectangle 1"/>
          <p:cNvSpPr/>
          <p:nvPr userDrawn="1"/>
        </p:nvSpPr>
        <p:spPr>
          <a:xfrm>
            <a:off x="609600" y="438150"/>
            <a:ext cx="10972800" cy="5505450"/>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3" name="Rectangle 2"/>
          <p:cNvSpPr/>
          <p:nvPr userDrawn="1"/>
        </p:nvSpPr>
        <p:spPr>
          <a:xfrm>
            <a:off x="609600" y="5943601"/>
            <a:ext cx="10972800" cy="549275"/>
          </a:xfrm>
          <a:prstGeom prst="rect">
            <a:avLst/>
          </a:prstGeom>
          <a:solidFill>
            <a:srgbClr val="2633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1800" b="1" dirty="0">
              <a:solidFill>
                <a:schemeClr val="bg1"/>
              </a:solidFill>
              <a:latin typeface="Arial" pitchFamily="34" charset="0"/>
              <a:cs typeface="Arial" pitchFamily="34" charset="0"/>
            </a:endParaRPr>
          </a:p>
        </p:txBody>
      </p:sp>
      <p:sp>
        <p:nvSpPr>
          <p:cNvPr id="4" name="Rectangle 3"/>
          <p:cNvSpPr/>
          <p:nvPr userDrawn="1"/>
        </p:nvSpPr>
        <p:spPr>
          <a:xfrm>
            <a:off x="609600" y="5943600"/>
            <a:ext cx="10972800" cy="46038"/>
          </a:xfrm>
          <a:prstGeom prst="rect">
            <a:avLst/>
          </a:prstGeom>
          <a:solidFill>
            <a:srgbClr val="AEDE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5" name="Rectangle 4"/>
          <p:cNvSpPr/>
          <p:nvPr userDrawn="1"/>
        </p:nvSpPr>
        <p:spPr>
          <a:xfrm>
            <a:off x="609600" y="6450014"/>
            <a:ext cx="10972800" cy="46037"/>
          </a:xfrm>
          <a:prstGeom prst="rect">
            <a:avLst/>
          </a:prstGeom>
          <a:solidFill>
            <a:srgbClr val="AEDE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7" name="TextBox 18"/>
          <p:cNvSpPr txBox="1">
            <a:spLocks noChangeArrowheads="1"/>
          </p:cNvSpPr>
          <p:nvPr userDrawn="1"/>
        </p:nvSpPr>
        <p:spPr bwMode="auto">
          <a:xfrm>
            <a:off x="4368800" y="6019800"/>
            <a:ext cx="7213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en-US" sz="1000" b="1" i="1" dirty="0">
                <a:solidFill>
                  <a:schemeClr val="bg1"/>
                </a:solidFill>
              </a:rPr>
              <a:t>AI Insight</a:t>
            </a:r>
            <a:br>
              <a:rPr lang="en-US" sz="1000" i="1" dirty="0">
                <a:solidFill>
                  <a:schemeClr val="bg1"/>
                </a:solidFill>
              </a:rPr>
            </a:br>
            <a:r>
              <a:rPr lang="en-US" sz="1000" i="1" dirty="0">
                <a:solidFill>
                  <a:schemeClr val="bg1"/>
                </a:solidFill>
              </a:rPr>
              <a:t> </a:t>
            </a:r>
            <a:r>
              <a:rPr lang="en-US" sz="1000" b="1" i="1" dirty="0">
                <a:solidFill>
                  <a:schemeClr val="bg1"/>
                </a:solidFill>
              </a:rPr>
              <a:t>(877) 794-9448 | www.aiinsight.com</a:t>
            </a:r>
            <a:endParaRPr lang="en-US" sz="1200" dirty="0"/>
          </a:p>
        </p:txBody>
      </p:sp>
      <p:pic>
        <p:nvPicPr>
          <p:cNvPr id="13" name="Picture 12" descr="A screenshot of a cell phone&#10;&#10;Description generated with high confidence">
            <a:extLst>
              <a:ext uri="{FF2B5EF4-FFF2-40B4-BE49-F238E27FC236}">
                <a16:creationId xmlns:a16="http://schemas.microsoft.com/office/drawing/2014/main" id="{1FA133AB-E70F-4C80-BA5A-4D5A3E5DA9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7382" y="409371"/>
            <a:ext cx="10977237" cy="1010058"/>
          </a:xfrm>
          <a:prstGeom prst="rect">
            <a:avLst/>
          </a:prstGeom>
        </p:spPr>
      </p:pic>
    </p:spTree>
    <p:extLst>
      <p:ext uri="{BB962C8B-B14F-4D97-AF65-F5344CB8AC3E}">
        <p14:creationId xmlns:p14="http://schemas.microsoft.com/office/powerpoint/2010/main" val="319791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9A4DD-92AF-419C-BA9D-E3B8188CBE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A80332-98E3-479E-BEAF-C2136BFED8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2DC3BE-724B-40EF-8013-67690CB4B82D}"/>
              </a:ext>
            </a:extLst>
          </p:cNvPr>
          <p:cNvSpPr>
            <a:spLocks noGrp="1"/>
          </p:cNvSpPr>
          <p:nvPr>
            <p:ph type="dt" sz="half" idx="10"/>
          </p:nvPr>
        </p:nvSpPr>
        <p:spPr/>
        <p:txBody>
          <a:bodyPr/>
          <a:lstStyle/>
          <a:p>
            <a:fld id="{28D481D0-F226-4697-8863-63885A57C64D}" type="datetimeFigureOut">
              <a:rPr lang="en-US" smtClean="0"/>
              <a:t>11/21/2019</a:t>
            </a:fld>
            <a:endParaRPr lang="en-US"/>
          </a:p>
        </p:txBody>
      </p:sp>
      <p:sp>
        <p:nvSpPr>
          <p:cNvPr id="5" name="Footer Placeholder 4">
            <a:extLst>
              <a:ext uri="{FF2B5EF4-FFF2-40B4-BE49-F238E27FC236}">
                <a16:creationId xmlns:a16="http://schemas.microsoft.com/office/drawing/2014/main" id="{F0CBD425-CEA4-4112-B7B4-A5DEAB5E39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DC9DFA-E4CA-41FB-8E96-317D25DE7833}"/>
              </a:ext>
            </a:extLst>
          </p:cNvPr>
          <p:cNvSpPr>
            <a:spLocks noGrp="1"/>
          </p:cNvSpPr>
          <p:nvPr>
            <p:ph type="sldNum" sz="quarter" idx="12"/>
          </p:nvPr>
        </p:nvSpPr>
        <p:spPr/>
        <p:txBody>
          <a:bodyPr/>
          <a:lstStyle/>
          <a:p>
            <a:fld id="{8AAB73C8-FC70-4919-81F3-36BFC9075584}" type="slidenum">
              <a:rPr lang="en-US" smtClean="0"/>
              <a:t>‹#›</a:t>
            </a:fld>
            <a:endParaRPr lang="en-US"/>
          </a:p>
        </p:txBody>
      </p:sp>
    </p:spTree>
    <p:extLst>
      <p:ext uri="{BB962C8B-B14F-4D97-AF65-F5344CB8AC3E}">
        <p14:creationId xmlns:p14="http://schemas.microsoft.com/office/powerpoint/2010/main" val="2242247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A49AE-8F3A-49B0-8C2F-0BBA57E03E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ACAE3B-8662-485E-9B06-12E361AAA8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322175-D4FE-4AEB-8537-011C6360DFEB}"/>
              </a:ext>
            </a:extLst>
          </p:cNvPr>
          <p:cNvSpPr>
            <a:spLocks noGrp="1"/>
          </p:cNvSpPr>
          <p:nvPr>
            <p:ph type="dt" sz="half" idx="10"/>
          </p:nvPr>
        </p:nvSpPr>
        <p:spPr/>
        <p:txBody>
          <a:bodyPr/>
          <a:lstStyle/>
          <a:p>
            <a:fld id="{28D481D0-F226-4697-8863-63885A57C64D}" type="datetimeFigureOut">
              <a:rPr lang="en-US" smtClean="0"/>
              <a:t>11/21/2019</a:t>
            </a:fld>
            <a:endParaRPr lang="en-US"/>
          </a:p>
        </p:txBody>
      </p:sp>
      <p:sp>
        <p:nvSpPr>
          <p:cNvPr id="5" name="Footer Placeholder 4">
            <a:extLst>
              <a:ext uri="{FF2B5EF4-FFF2-40B4-BE49-F238E27FC236}">
                <a16:creationId xmlns:a16="http://schemas.microsoft.com/office/drawing/2014/main" id="{6CB178AD-1F40-4D2B-8B15-C9CAB3E371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249EC1-C1FE-41A2-9580-612817FF7529}"/>
              </a:ext>
            </a:extLst>
          </p:cNvPr>
          <p:cNvSpPr>
            <a:spLocks noGrp="1"/>
          </p:cNvSpPr>
          <p:nvPr>
            <p:ph type="sldNum" sz="quarter" idx="12"/>
          </p:nvPr>
        </p:nvSpPr>
        <p:spPr/>
        <p:txBody>
          <a:bodyPr/>
          <a:lstStyle/>
          <a:p>
            <a:fld id="{8AAB73C8-FC70-4919-81F3-36BFC9075584}" type="slidenum">
              <a:rPr lang="en-US" smtClean="0"/>
              <a:t>‹#›</a:t>
            </a:fld>
            <a:endParaRPr lang="en-US"/>
          </a:p>
        </p:txBody>
      </p:sp>
    </p:spTree>
    <p:extLst>
      <p:ext uri="{BB962C8B-B14F-4D97-AF65-F5344CB8AC3E}">
        <p14:creationId xmlns:p14="http://schemas.microsoft.com/office/powerpoint/2010/main" val="535121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955E2-6202-4DB2-8322-FB73334459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3A4B38-A47A-4B29-AA54-2B69BCD35F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B72FE5F-09C0-44FE-A91B-9C2B82CA1BB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F809AA-0422-44BF-ABD2-D22146E21D71}"/>
              </a:ext>
            </a:extLst>
          </p:cNvPr>
          <p:cNvSpPr>
            <a:spLocks noGrp="1"/>
          </p:cNvSpPr>
          <p:nvPr>
            <p:ph type="dt" sz="half" idx="10"/>
          </p:nvPr>
        </p:nvSpPr>
        <p:spPr/>
        <p:txBody>
          <a:bodyPr/>
          <a:lstStyle/>
          <a:p>
            <a:fld id="{28D481D0-F226-4697-8863-63885A57C64D}" type="datetimeFigureOut">
              <a:rPr lang="en-US" smtClean="0"/>
              <a:t>11/21/2019</a:t>
            </a:fld>
            <a:endParaRPr lang="en-US"/>
          </a:p>
        </p:txBody>
      </p:sp>
      <p:sp>
        <p:nvSpPr>
          <p:cNvPr id="6" name="Footer Placeholder 5">
            <a:extLst>
              <a:ext uri="{FF2B5EF4-FFF2-40B4-BE49-F238E27FC236}">
                <a16:creationId xmlns:a16="http://schemas.microsoft.com/office/drawing/2014/main" id="{E087C962-AF7D-459E-9962-46310B1CDE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160CED-3652-4C77-BB72-C9131DB10B0C}"/>
              </a:ext>
            </a:extLst>
          </p:cNvPr>
          <p:cNvSpPr>
            <a:spLocks noGrp="1"/>
          </p:cNvSpPr>
          <p:nvPr>
            <p:ph type="sldNum" sz="quarter" idx="12"/>
          </p:nvPr>
        </p:nvSpPr>
        <p:spPr/>
        <p:txBody>
          <a:bodyPr/>
          <a:lstStyle/>
          <a:p>
            <a:fld id="{8AAB73C8-FC70-4919-81F3-36BFC9075584}" type="slidenum">
              <a:rPr lang="en-US" smtClean="0"/>
              <a:t>‹#›</a:t>
            </a:fld>
            <a:endParaRPr lang="en-US"/>
          </a:p>
        </p:txBody>
      </p:sp>
    </p:spTree>
    <p:extLst>
      <p:ext uri="{BB962C8B-B14F-4D97-AF65-F5344CB8AC3E}">
        <p14:creationId xmlns:p14="http://schemas.microsoft.com/office/powerpoint/2010/main" val="1493214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5A84C-661E-4404-9DA4-DE471AFC555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5634B4B-F257-48C8-8396-623629F36F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9D821F9-C97D-4BCC-B6CB-CB08180A34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FE0636-5006-49C0-B6AB-351FD1698E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75DD66-272B-4ACF-B4E7-C72A1CD91B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9C94F3-CDAD-406F-B9CC-EEE3046726DF}"/>
              </a:ext>
            </a:extLst>
          </p:cNvPr>
          <p:cNvSpPr>
            <a:spLocks noGrp="1"/>
          </p:cNvSpPr>
          <p:nvPr>
            <p:ph type="dt" sz="half" idx="10"/>
          </p:nvPr>
        </p:nvSpPr>
        <p:spPr/>
        <p:txBody>
          <a:bodyPr/>
          <a:lstStyle/>
          <a:p>
            <a:fld id="{28D481D0-F226-4697-8863-63885A57C64D}" type="datetimeFigureOut">
              <a:rPr lang="en-US" smtClean="0"/>
              <a:t>11/21/2019</a:t>
            </a:fld>
            <a:endParaRPr lang="en-US"/>
          </a:p>
        </p:txBody>
      </p:sp>
      <p:sp>
        <p:nvSpPr>
          <p:cNvPr id="8" name="Footer Placeholder 7">
            <a:extLst>
              <a:ext uri="{FF2B5EF4-FFF2-40B4-BE49-F238E27FC236}">
                <a16:creationId xmlns:a16="http://schemas.microsoft.com/office/drawing/2014/main" id="{019AF364-5DD9-442E-8226-097A5BDCAA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925B6-65AF-4373-B3CC-6B858E31AEDA}"/>
              </a:ext>
            </a:extLst>
          </p:cNvPr>
          <p:cNvSpPr>
            <a:spLocks noGrp="1"/>
          </p:cNvSpPr>
          <p:nvPr>
            <p:ph type="sldNum" sz="quarter" idx="12"/>
          </p:nvPr>
        </p:nvSpPr>
        <p:spPr/>
        <p:txBody>
          <a:bodyPr/>
          <a:lstStyle/>
          <a:p>
            <a:fld id="{8AAB73C8-FC70-4919-81F3-36BFC9075584}" type="slidenum">
              <a:rPr lang="en-US" smtClean="0"/>
              <a:t>‹#›</a:t>
            </a:fld>
            <a:endParaRPr lang="en-US"/>
          </a:p>
        </p:txBody>
      </p:sp>
    </p:spTree>
    <p:extLst>
      <p:ext uri="{BB962C8B-B14F-4D97-AF65-F5344CB8AC3E}">
        <p14:creationId xmlns:p14="http://schemas.microsoft.com/office/powerpoint/2010/main" val="1550325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80421-427B-41C6-85CD-085889CB0F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5C7732-FB0C-4CDD-AB63-0BCC8F015AE7}"/>
              </a:ext>
            </a:extLst>
          </p:cNvPr>
          <p:cNvSpPr>
            <a:spLocks noGrp="1"/>
          </p:cNvSpPr>
          <p:nvPr>
            <p:ph type="dt" sz="half" idx="10"/>
          </p:nvPr>
        </p:nvSpPr>
        <p:spPr/>
        <p:txBody>
          <a:bodyPr/>
          <a:lstStyle/>
          <a:p>
            <a:fld id="{28D481D0-F226-4697-8863-63885A57C64D}" type="datetimeFigureOut">
              <a:rPr lang="en-US" smtClean="0"/>
              <a:t>11/21/2019</a:t>
            </a:fld>
            <a:endParaRPr lang="en-US"/>
          </a:p>
        </p:txBody>
      </p:sp>
      <p:sp>
        <p:nvSpPr>
          <p:cNvPr id="4" name="Footer Placeholder 3">
            <a:extLst>
              <a:ext uri="{FF2B5EF4-FFF2-40B4-BE49-F238E27FC236}">
                <a16:creationId xmlns:a16="http://schemas.microsoft.com/office/drawing/2014/main" id="{27F7EF77-C84F-4203-8E9A-B27D4E10C0D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FF3C6E-2E37-49BC-93BC-FC027FE9CB17}"/>
              </a:ext>
            </a:extLst>
          </p:cNvPr>
          <p:cNvSpPr>
            <a:spLocks noGrp="1"/>
          </p:cNvSpPr>
          <p:nvPr>
            <p:ph type="sldNum" sz="quarter" idx="12"/>
          </p:nvPr>
        </p:nvSpPr>
        <p:spPr/>
        <p:txBody>
          <a:bodyPr/>
          <a:lstStyle/>
          <a:p>
            <a:fld id="{8AAB73C8-FC70-4919-81F3-36BFC9075584}" type="slidenum">
              <a:rPr lang="en-US" smtClean="0"/>
              <a:t>‹#›</a:t>
            </a:fld>
            <a:endParaRPr lang="en-US"/>
          </a:p>
        </p:txBody>
      </p:sp>
    </p:spTree>
    <p:extLst>
      <p:ext uri="{BB962C8B-B14F-4D97-AF65-F5344CB8AC3E}">
        <p14:creationId xmlns:p14="http://schemas.microsoft.com/office/powerpoint/2010/main" val="2155253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745708-DC06-4F4E-B982-09B9047E87C2}"/>
              </a:ext>
            </a:extLst>
          </p:cNvPr>
          <p:cNvSpPr>
            <a:spLocks noGrp="1"/>
          </p:cNvSpPr>
          <p:nvPr>
            <p:ph type="dt" sz="half" idx="10"/>
          </p:nvPr>
        </p:nvSpPr>
        <p:spPr/>
        <p:txBody>
          <a:bodyPr/>
          <a:lstStyle/>
          <a:p>
            <a:fld id="{28D481D0-F226-4697-8863-63885A57C64D}" type="datetimeFigureOut">
              <a:rPr lang="en-US" smtClean="0"/>
              <a:t>11/21/2019</a:t>
            </a:fld>
            <a:endParaRPr lang="en-US"/>
          </a:p>
        </p:txBody>
      </p:sp>
      <p:sp>
        <p:nvSpPr>
          <p:cNvPr id="3" name="Footer Placeholder 2">
            <a:extLst>
              <a:ext uri="{FF2B5EF4-FFF2-40B4-BE49-F238E27FC236}">
                <a16:creationId xmlns:a16="http://schemas.microsoft.com/office/drawing/2014/main" id="{C562F59D-0C45-49A1-B843-D22EA455EF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27A4AFB-2B8A-4D0F-AA6F-9C11CA039A58}"/>
              </a:ext>
            </a:extLst>
          </p:cNvPr>
          <p:cNvSpPr>
            <a:spLocks noGrp="1"/>
          </p:cNvSpPr>
          <p:nvPr>
            <p:ph type="sldNum" sz="quarter" idx="12"/>
          </p:nvPr>
        </p:nvSpPr>
        <p:spPr/>
        <p:txBody>
          <a:bodyPr/>
          <a:lstStyle/>
          <a:p>
            <a:fld id="{8AAB73C8-FC70-4919-81F3-36BFC9075584}" type="slidenum">
              <a:rPr lang="en-US" smtClean="0"/>
              <a:t>‹#›</a:t>
            </a:fld>
            <a:endParaRPr lang="en-US"/>
          </a:p>
        </p:txBody>
      </p:sp>
    </p:spTree>
    <p:extLst>
      <p:ext uri="{BB962C8B-B14F-4D97-AF65-F5344CB8AC3E}">
        <p14:creationId xmlns:p14="http://schemas.microsoft.com/office/powerpoint/2010/main" val="1755083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25034-7262-45B4-8963-576A84859E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12BAAA-058C-45DE-9147-3FF33B8BD4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8D2C16-4FD8-4C2E-8347-20DB6259C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562A51-2734-45EA-88CD-29EA9AE1ED31}"/>
              </a:ext>
            </a:extLst>
          </p:cNvPr>
          <p:cNvSpPr>
            <a:spLocks noGrp="1"/>
          </p:cNvSpPr>
          <p:nvPr>
            <p:ph type="dt" sz="half" idx="10"/>
          </p:nvPr>
        </p:nvSpPr>
        <p:spPr/>
        <p:txBody>
          <a:bodyPr/>
          <a:lstStyle/>
          <a:p>
            <a:fld id="{28D481D0-F226-4697-8863-63885A57C64D}" type="datetimeFigureOut">
              <a:rPr lang="en-US" smtClean="0"/>
              <a:t>11/21/2019</a:t>
            </a:fld>
            <a:endParaRPr lang="en-US"/>
          </a:p>
        </p:txBody>
      </p:sp>
      <p:sp>
        <p:nvSpPr>
          <p:cNvPr id="6" name="Footer Placeholder 5">
            <a:extLst>
              <a:ext uri="{FF2B5EF4-FFF2-40B4-BE49-F238E27FC236}">
                <a16:creationId xmlns:a16="http://schemas.microsoft.com/office/drawing/2014/main" id="{AB39A621-7605-4069-9C79-12B81B3218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84D719-6607-49EF-837E-124C2993D516}"/>
              </a:ext>
            </a:extLst>
          </p:cNvPr>
          <p:cNvSpPr>
            <a:spLocks noGrp="1"/>
          </p:cNvSpPr>
          <p:nvPr>
            <p:ph type="sldNum" sz="quarter" idx="12"/>
          </p:nvPr>
        </p:nvSpPr>
        <p:spPr/>
        <p:txBody>
          <a:bodyPr/>
          <a:lstStyle/>
          <a:p>
            <a:fld id="{8AAB73C8-FC70-4919-81F3-36BFC9075584}" type="slidenum">
              <a:rPr lang="en-US" smtClean="0"/>
              <a:t>‹#›</a:t>
            </a:fld>
            <a:endParaRPr lang="en-US"/>
          </a:p>
        </p:txBody>
      </p:sp>
    </p:spTree>
    <p:extLst>
      <p:ext uri="{BB962C8B-B14F-4D97-AF65-F5344CB8AC3E}">
        <p14:creationId xmlns:p14="http://schemas.microsoft.com/office/powerpoint/2010/main" val="502879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80A30-DD12-4463-B0FD-3F8CE4A1A7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914930-26F3-4400-A034-64D535885D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02EF0C-2255-421F-96F5-A47130D6B8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10399C-CBA9-4EAA-8BDF-A392DFD038E1}"/>
              </a:ext>
            </a:extLst>
          </p:cNvPr>
          <p:cNvSpPr>
            <a:spLocks noGrp="1"/>
          </p:cNvSpPr>
          <p:nvPr>
            <p:ph type="dt" sz="half" idx="10"/>
          </p:nvPr>
        </p:nvSpPr>
        <p:spPr/>
        <p:txBody>
          <a:bodyPr/>
          <a:lstStyle/>
          <a:p>
            <a:fld id="{28D481D0-F226-4697-8863-63885A57C64D}" type="datetimeFigureOut">
              <a:rPr lang="en-US" smtClean="0"/>
              <a:t>11/21/2019</a:t>
            </a:fld>
            <a:endParaRPr lang="en-US"/>
          </a:p>
        </p:txBody>
      </p:sp>
      <p:sp>
        <p:nvSpPr>
          <p:cNvPr id="6" name="Footer Placeholder 5">
            <a:extLst>
              <a:ext uri="{FF2B5EF4-FFF2-40B4-BE49-F238E27FC236}">
                <a16:creationId xmlns:a16="http://schemas.microsoft.com/office/drawing/2014/main" id="{769F6745-D44C-432C-91E2-C82936B70B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4A77C0-0460-4630-AE9A-BCB794A6C40D}"/>
              </a:ext>
            </a:extLst>
          </p:cNvPr>
          <p:cNvSpPr>
            <a:spLocks noGrp="1"/>
          </p:cNvSpPr>
          <p:nvPr>
            <p:ph type="sldNum" sz="quarter" idx="12"/>
          </p:nvPr>
        </p:nvSpPr>
        <p:spPr/>
        <p:txBody>
          <a:bodyPr/>
          <a:lstStyle/>
          <a:p>
            <a:fld id="{8AAB73C8-FC70-4919-81F3-36BFC9075584}" type="slidenum">
              <a:rPr lang="en-US" smtClean="0"/>
              <a:t>‹#›</a:t>
            </a:fld>
            <a:endParaRPr lang="en-US"/>
          </a:p>
        </p:txBody>
      </p:sp>
    </p:spTree>
    <p:extLst>
      <p:ext uri="{BB962C8B-B14F-4D97-AF65-F5344CB8AC3E}">
        <p14:creationId xmlns:p14="http://schemas.microsoft.com/office/powerpoint/2010/main" val="941532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A5D43D-FDE1-4F2A-9DE5-78F7F10291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CB0A88-599D-4776-AD40-99C4D83C5B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58E479-4F9D-47D3-BDCE-71F499A18F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D481D0-F226-4697-8863-63885A57C64D}" type="datetimeFigureOut">
              <a:rPr lang="en-US" smtClean="0"/>
              <a:t>11/21/2019</a:t>
            </a:fld>
            <a:endParaRPr lang="en-US"/>
          </a:p>
        </p:txBody>
      </p:sp>
      <p:sp>
        <p:nvSpPr>
          <p:cNvPr id="5" name="Footer Placeholder 4">
            <a:extLst>
              <a:ext uri="{FF2B5EF4-FFF2-40B4-BE49-F238E27FC236}">
                <a16:creationId xmlns:a16="http://schemas.microsoft.com/office/drawing/2014/main" id="{0C917530-5AE1-492D-8AE9-292F933D0D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681031F-02F7-4649-8F35-3081F41623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AB73C8-FC70-4919-81F3-36BFC9075584}" type="slidenum">
              <a:rPr lang="en-US" smtClean="0"/>
              <a:t>‹#›</a:t>
            </a:fld>
            <a:endParaRPr lang="en-US"/>
          </a:p>
        </p:txBody>
      </p:sp>
    </p:spTree>
    <p:extLst>
      <p:ext uri="{BB962C8B-B14F-4D97-AF65-F5344CB8AC3E}">
        <p14:creationId xmlns:p14="http://schemas.microsoft.com/office/powerpoint/2010/main" val="2369321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hyperlink" Target="mailto:ljohnson@aiinsight.com" TargetMode="External"/><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4AF7571-A31F-41E2-8740-36D859057943}"/>
              </a:ext>
            </a:extLst>
          </p:cNvPr>
          <p:cNvSpPr txBox="1"/>
          <p:nvPr/>
        </p:nvSpPr>
        <p:spPr>
          <a:xfrm>
            <a:off x="1967204" y="1676401"/>
            <a:ext cx="4128797" cy="4308872"/>
          </a:xfrm>
          <a:prstGeom prst="rect">
            <a:avLst/>
          </a:prstGeom>
          <a:noFill/>
        </p:spPr>
        <p:txBody>
          <a:bodyPr wrap="square" rtlCol="0">
            <a:spAutoFit/>
          </a:bodyPr>
          <a:lstStyle/>
          <a:p>
            <a:endParaRPr lang="en-US" b="1" dirty="0">
              <a:latin typeface="Georgia" panose="02040502050405020303" pitchFamily="18" charset="0"/>
            </a:endParaRPr>
          </a:p>
          <a:p>
            <a:pPr marL="342900" indent="-342900">
              <a:buFont typeface="Arial" panose="020B0604020202020204" pitchFamily="34" charset="0"/>
              <a:buChar char="•"/>
            </a:pPr>
            <a:r>
              <a:rPr lang="en-US" b="1" dirty="0">
                <a:latin typeface="Georgia" panose="02040502050405020303" pitchFamily="18" charset="0"/>
              </a:rPr>
              <a:t>2020 Webinars</a:t>
            </a:r>
            <a:endParaRPr lang="en-US" b="1" i="1" dirty="0">
              <a:latin typeface="Georgia" panose="02040502050405020303" pitchFamily="18" charset="0"/>
            </a:endParaRPr>
          </a:p>
          <a:p>
            <a:pPr marL="576263" indent="-174625"/>
            <a:r>
              <a:rPr lang="en-US" sz="1600" b="1" i="1" dirty="0">
                <a:latin typeface="Georgia" panose="02040502050405020303" pitchFamily="18" charset="0"/>
              </a:rPr>
              <a:t>&gt; </a:t>
            </a:r>
            <a:r>
              <a:rPr lang="en-US" sz="1600" dirty="0">
                <a:latin typeface="Georgia" panose="02040502050405020303" pitchFamily="18" charset="0"/>
              </a:rPr>
              <a:t>We’ll announce our January webinar soon.</a:t>
            </a:r>
          </a:p>
          <a:p>
            <a:pPr marL="569913" indent="-173038"/>
            <a:r>
              <a:rPr lang="en-US" sz="1600" b="1" dirty="0">
                <a:latin typeface="Georgia" panose="02040502050405020303" pitchFamily="18" charset="0"/>
              </a:rPr>
              <a:t>&gt;</a:t>
            </a:r>
            <a:r>
              <a:rPr lang="en-US" sz="1600" b="1" dirty="0">
                <a:solidFill>
                  <a:srgbClr val="FF0000"/>
                </a:solidFill>
                <a:latin typeface="Georgia" panose="02040502050405020303" pitchFamily="18" charset="0"/>
              </a:rPr>
              <a:t> </a:t>
            </a:r>
            <a:r>
              <a:rPr lang="en-US" sz="1600" dirty="0">
                <a:latin typeface="Georgia" panose="02040502050405020303" pitchFamily="18" charset="0"/>
              </a:rPr>
              <a:t>Visit the </a:t>
            </a:r>
            <a:r>
              <a:rPr lang="en-US" sz="1600" b="1" dirty="0">
                <a:solidFill>
                  <a:srgbClr val="172251"/>
                </a:solidFill>
                <a:latin typeface="Georgia" panose="02040502050405020303" pitchFamily="18" charset="0"/>
              </a:rPr>
              <a:t>aiinsight.com</a:t>
            </a:r>
            <a:r>
              <a:rPr lang="en-US" sz="1600" b="1" dirty="0">
                <a:latin typeface="Georgia" panose="02040502050405020303" pitchFamily="18" charset="0"/>
              </a:rPr>
              <a:t> </a:t>
            </a:r>
            <a:r>
              <a:rPr lang="en-US" sz="1600" dirty="0">
                <a:latin typeface="Georgia" panose="02040502050405020303" pitchFamily="18" charset="0"/>
              </a:rPr>
              <a:t>homepage to register.</a:t>
            </a:r>
            <a:endParaRPr lang="en-US" sz="1600" i="1" dirty="0">
              <a:latin typeface="Georgia" panose="02040502050405020303" pitchFamily="18" charset="0"/>
            </a:endParaRPr>
          </a:p>
          <a:p>
            <a:endParaRPr lang="en-US" b="1" i="1" dirty="0">
              <a:solidFill>
                <a:srgbClr val="FF0000"/>
              </a:solidFill>
              <a:latin typeface="Georgia" panose="02040502050405020303" pitchFamily="18" charset="0"/>
            </a:endParaRPr>
          </a:p>
          <a:p>
            <a:pPr marL="342900" indent="-342900">
              <a:buFont typeface="Arial" panose="020B0604020202020204" pitchFamily="34" charset="0"/>
              <a:buChar char="•"/>
            </a:pPr>
            <a:r>
              <a:rPr lang="en-US" b="1" dirty="0">
                <a:latin typeface="Georgia" panose="02040502050405020303" pitchFamily="18" charset="0"/>
              </a:rPr>
              <a:t>Podcast:</a:t>
            </a:r>
            <a:r>
              <a:rPr lang="en-US" b="1" i="1" dirty="0">
                <a:latin typeface="Georgia" panose="02040502050405020303" pitchFamily="18" charset="0"/>
              </a:rPr>
              <a:t> Alts Insights</a:t>
            </a:r>
            <a:endParaRPr lang="en-US" b="1" dirty="0">
              <a:latin typeface="Georgia" panose="02040502050405020303" pitchFamily="18" charset="0"/>
            </a:endParaRPr>
          </a:p>
          <a:p>
            <a:pPr marL="569913" indent="-168275"/>
            <a:r>
              <a:rPr lang="en-US" sz="1600" b="1" i="1" dirty="0">
                <a:latin typeface="Georgia" panose="02040502050405020303" pitchFamily="18" charset="0"/>
              </a:rPr>
              <a:t>&gt; </a:t>
            </a:r>
            <a:r>
              <a:rPr lang="en-US" sz="1600" dirty="0">
                <a:latin typeface="Georgia" panose="02040502050405020303" pitchFamily="18" charset="0"/>
              </a:rPr>
              <a:t>Hear about latest trends AI Insight is seeing in the alternative investment universe.</a:t>
            </a:r>
          </a:p>
          <a:p>
            <a:pPr marL="574675" indent="-176213"/>
            <a:r>
              <a:rPr lang="en-US" sz="1600" b="1" i="1" dirty="0">
                <a:latin typeface="Georgia" panose="02040502050405020303" pitchFamily="18" charset="0"/>
              </a:rPr>
              <a:t>&gt; </a:t>
            </a:r>
            <a:r>
              <a:rPr lang="en-US" sz="1600" dirty="0">
                <a:latin typeface="Georgia" panose="02040502050405020303" pitchFamily="18" charset="0"/>
              </a:rPr>
              <a:t>Subscribe to us on Podbean or Spotify. Also available on aiinsight.com and our social media accounts.</a:t>
            </a:r>
            <a:endParaRPr lang="en-US" sz="1600" i="1" dirty="0">
              <a:latin typeface="Georgia" panose="02040502050405020303" pitchFamily="18" charset="0"/>
            </a:endParaRPr>
          </a:p>
          <a:p>
            <a:pPr algn="ctr"/>
            <a:endParaRPr lang="en-US" sz="800" dirty="0">
              <a:latin typeface="Georgia" panose="02040502050405020303" pitchFamily="18" charset="0"/>
            </a:endParaRPr>
          </a:p>
          <a:p>
            <a:pPr algn="ctr"/>
            <a:endParaRPr lang="en-US" dirty="0">
              <a:latin typeface="Georgia" panose="02040502050405020303" pitchFamily="18" charset="0"/>
            </a:endParaRPr>
          </a:p>
        </p:txBody>
      </p:sp>
      <p:sp>
        <p:nvSpPr>
          <p:cNvPr id="6" name="TextBox 5">
            <a:extLst>
              <a:ext uri="{FF2B5EF4-FFF2-40B4-BE49-F238E27FC236}">
                <a16:creationId xmlns:a16="http://schemas.microsoft.com/office/drawing/2014/main" id="{5CF02C15-EAE3-4AF9-8B71-3DB456F71EC5}"/>
              </a:ext>
            </a:extLst>
          </p:cNvPr>
          <p:cNvSpPr txBox="1"/>
          <p:nvPr/>
        </p:nvSpPr>
        <p:spPr>
          <a:xfrm>
            <a:off x="2133600" y="1143000"/>
            <a:ext cx="7924800" cy="738664"/>
          </a:xfrm>
          <a:prstGeom prst="rect">
            <a:avLst/>
          </a:prstGeom>
          <a:noFill/>
        </p:spPr>
        <p:txBody>
          <a:bodyPr wrap="square" rtlCol="0">
            <a:spAutoFit/>
          </a:bodyPr>
          <a:lstStyle/>
          <a:p>
            <a:pPr algn="ctr"/>
            <a:r>
              <a:rPr lang="en-US" sz="2400" b="1" dirty="0">
                <a:solidFill>
                  <a:srgbClr val="172251"/>
                </a:solidFill>
                <a:latin typeface="Georgia" panose="02040502050405020303" pitchFamily="18" charset="0"/>
              </a:rPr>
              <a:t>Join us for our upcoming webinars and podcasts:</a:t>
            </a:r>
          </a:p>
          <a:p>
            <a:endParaRPr lang="en-US" dirty="0">
              <a:latin typeface="Arial" pitchFamily="34" charset="0"/>
              <a:cs typeface="Arial" pitchFamily="34" charset="0"/>
            </a:endParaRPr>
          </a:p>
        </p:txBody>
      </p:sp>
      <p:pic>
        <p:nvPicPr>
          <p:cNvPr id="3" name="Picture 2">
            <a:extLst>
              <a:ext uri="{FF2B5EF4-FFF2-40B4-BE49-F238E27FC236}">
                <a16:creationId xmlns:a16="http://schemas.microsoft.com/office/drawing/2014/main" id="{A75A400A-2ACF-4A23-B50A-B75E112DD6B2}"/>
              </a:ext>
            </a:extLst>
          </p:cNvPr>
          <p:cNvPicPr>
            <a:picLocks noChangeAspect="1"/>
          </p:cNvPicPr>
          <p:nvPr/>
        </p:nvPicPr>
        <p:blipFill rotWithShape="1">
          <a:blip r:embed="rId3"/>
          <a:srcRect b="4516"/>
          <a:stretch/>
        </p:blipFill>
        <p:spPr>
          <a:xfrm>
            <a:off x="6862931" y="1676401"/>
            <a:ext cx="3708698" cy="4258558"/>
          </a:xfrm>
          <a:prstGeom prst="rect">
            <a:avLst/>
          </a:prstGeom>
        </p:spPr>
      </p:pic>
      <p:sp>
        <p:nvSpPr>
          <p:cNvPr id="5" name="Rectangle 4">
            <a:extLst>
              <a:ext uri="{FF2B5EF4-FFF2-40B4-BE49-F238E27FC236}">
                <a16:creationId xmlns:a16="http://schemas.microsoft.com/office/drawing/2014/main" id="{81B5CAF1-FD1A-47ED-A021-F18288C670E4}"/>
              </a:ext>
            </a:extLst>
          </p:cNvPr>
          <p:cNvSpPr/>
          <p:nvPr/>
        </p:nvSpPr>
        <p:spPr>
          <a:xfrm>
            <a:off x="9352429" y="4190999"/>
            <a:ext cx="1219200" cy="990600"/>
          </a:xfrm>
          <a:prstGeom prst="rect">
            <a:avLst/>
          </a:prstGeom>
          <a:noFill/>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7" name="Rectangle 6">
            <a:extLst>
              <a:ext uri="{FF2B5EF4-FFF2-40B4-BE49-F238E27FC236}">
                <a16:creationId xmlns:a16="http://schemas.microsoft.com/office/drawing/2014/main" id="{7E941C37-24B5-4F23-9CD1-2DCC5BFACC0D}"/>
              </a:ext>
            </a:extLst>
          </p:cNvPr>
          <p:cNvSpPr/>
          <p:nvPr/>
        </p:nvSpPr>
        <p:spPr>
          <a:xfrm>
            <a:off x="9332707" y="5528073"/>
            <a:ext cx="1238922" cy="457200"/>
          </a:xfrm>
          <a:prstGeom prst="rect">
            <a:avLst/>
          </a:prstGeom>
          <a:noFill/>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3421423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Left-Right 1">
            <a:extLst>
              <a:ext uri="{FF2B5EF4-FFF2-40B4-BE49-F238E27FC236}">
                <a16:creationId xmlns:a16="http://schemas.microsoft.com/office/drawing/2014/main" id="{7BE58ABB-6607-4711-BA39-552C310DFF2B}"/>
              </a:ext>
            </a:extLst>
          </p:cNvPr>
          <p:cNvSpPr/>
          <p:nvPr/>
        </p:nvSpPr>
        <p:spPr>
          <a:xfrm>
            <a:off x="1092945" y="1650362"/>
            <a:ext cx="10006107" cy="331694"/>
          </a:xfrm>
          <a:prstGeom prst="leftRight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3">
            <a:extLst>
              <a:ext uri="{FF2B5EF4-FFF2-40B4-BE49-F238E27FC236}">
                <a16:creationId xmlns:a16="http://schemas.microsoft.com/office/drawing/2014/main" id="{87F6B45D-746C-4D3E-868A-0B13408C7747}"/>
              </a:ext>
            </a:extLst>
          </p:cNvPr>
          <p:cNvGraphicFramePr>
            <a:graphicFrameLocks noGrp="1"/>
          </p:cNvGraphicFramePr>
          <p:nvPr>
            <p:extLst>
              <p:ext uri="{D42A27DB-BD31-4B8C-83A1-F6EECF244321}">
                <p14:modId xmlns:p14="http://schemas.microsoft.com/office/powerpoint/2010/main" val="2165106640"/>
              </p:ext>
            </p:extLst>
          </p:nvPr>
        </p:nvGraphicFramePr>
        <p:xfrm>
          <a:off x="1092945" y="2142865"/>
          <a:ext cx="10006108" cy="1064071"/>
        </p:xfrm>
        <a:graphic>
          <a:graphicData uri="http://schemas.openxmlformats.org/drawingml/2006/table">
            <a:tbl>
              <a:tblPr firstRow="1" bandRow="1">
                <a:tableStyleId>{7DF18680-E054-41AD-8BC1-D1AEF772440D}</a:tableStyleId>
              </a:tblPr>
              <a:tblGrid>
                <a:gridCol w="2501527">
                  <a:extLst>
                    <a:ext uri="{9D8B030D-6E8A-4147-A177-3AD203B41FA5}">
                      <a16:colId xmlns:a16="http://schemas.microsoft.com/office/drawing/2014/main" val="1666480406"/>
                    </a:ext>
                  </a:extLst>
                </a:gridCol>
                <a:gridCol w="2501527">
                  <a:extLst>
                    <a:ext uri="{9D8B030D-6E8A-4147-A177-3AD203B41FA5}">
                      <a16:colId xmlns:a16="http://schemas.microsoft.com/office/drawing/2014/main" val="586595874"/>
                    </a:ext>
                  </a:extLst>
                </a:gridCol>
                <a:gridCol w="2501527">
                  <a:extLst>
                    <a:ext uri="{9D8B030D-6E8A-4147-A177-3AD203B41FA5}">
                      <a16:colId xmlns:a16="http://schemas.microsoft.com/office/drawing/2014/main" val="3272841997"/>
                    </a:ext>
                  </a:extLst>
                </a:gridCol>
                <a:gridCol w="2501527">
                  <a:extLst>
                    <a:ext uri="{9D8B030D-6E8A-4147-A177-3AD203B41FA5}">
                      <a16:colId xmlns:a16="http://schemas.microsoft.com/office/drawing/2014/main" val="284003552"/>
                    </a:ext>
                  </a:extLst>
                </a:gridCol>
              </a:tblGrid>
              <a:tr h="1064071">
                <a:tc>
                  <a:txBody>
                    <a:bodyPr/>
                    <a:lstStyle/>
                    <a:p>
                      <a:pPr algn="ctr"/>
                      <a:r>
                        <a:rPr lang="en-US" b="0" dirty="0">
                          <a:solidFill>
                            <a:schemeClr val="tx1"/>
                          </a:solidFill>
                          <a:latin typeface="Georgia" panose="02040502050405020303" pitchFamily="18" charset="0"/>
                        </a:rPr>
                        <a:t>Open-End Funds</a:t>
                      </a:r>
                    </a:p>
                    <a:p>
                      <a:pPr algn="ctr"/>
                      <a:r>
                        <a:rPr lang="en-US" b="0" dirty="0">
                          <a:solidFill>
                            <a:schemeClr val="tx1"/>
                          </a:solidFill>
                          <a:latin typeface="Georgia" panose="02040502050405020303" pitchFamily="18" charset="0"/>
                        </a:rPr>
                        <a:t>Closed-End Funds</a:t>
                      </a:r>
                    </a:p>
                    <a:p>
                      <a:pPr algn="ctr"/>
                      <a:r>
                        <a:rPr lang="en-US" b="0" dirty="0">
                          <a:solidFill>
                            <a:schemeClr val="tx1"/>
                          </a:solidFill>
                          <a:latin typeface="Georgia" panose="02040502050405020303" pitchFamily="18" charset="0"/>
                        </a:rPr>
                        <a:t>Listed REITs</a:t>
                      </a:r>
                    </a:p>
                  </a:txBody>
                  <a:tcPr anchor="ctr">
                    <a:solidFill>
                      <a:schemeClr val="bg1">
                        <a:lumMod val="85000"/>
                      </a:schemeClr>
                    </a:solidFill>
                  </a:tcPr>
                </a:tc>
                <a:tc>
                  <a:txBody>
                    <a:bodyPr/>
                    <a:lstStyle/>
                    <a:p>
                      <a:pPr algn="ctr"/>
                      <a:r>
                        <a:rPr lang="en-US" b="0" dirty="0">
                          <a:solidFill>
                            <a:schemeClr val="tx1"/>
                          </a:solidFill>
                          <a:latin typeface="Georgia" panose="02040502050405020303" pitchFamily="18" charset="0"/>
                        </a:rPr>
                        <a:t>Interval Funds</a:t>
                      </a:r>
                    </a:p>
                  </a:txBody>
                  <a:tcPr anchor="ctr">
                    <a:solidFill>
                      <a:schemeClr val="bg1">
                        <a:lumMod val="85000"/>
                      </a:schemeClr>
                    </a:solidFill>
                  </a:tcPr>
                </a:tc>
                <a:tc>
                  <a:txBody>
                    <a:bodyPr/>
                    <a:lstStyle/>
                    <a:p>
                      <a:pPr algn="ctr"/>
                      <a:r>
                        <a:rPr lang="en-US" b="0" dirty="0">
                          <a:solidFill>
                            <a:schemeClr val="tx1"/>
                          </a:solidFill>
                          <a:latin typeface="Georgia" panose="02040502050405020303" pitchFamily="18" charset="0"/>
                        </a:rPr>
                        <a:t>Perpetual NT REIT</a:t>
                      </a:r>
                    </a:p>
                    <a:p>
                      <a:pPr algn="ctr"/>
                      <a:r>
                        <a:rPr lang="en-US" b="0" dirty="0">
                          <a:solidFill>
                            <a:schemeClr val="tx1"/>
                          </a:solidFill>
                          <a:latin typeface="Georgia" panose="02040502050405020303" pitchFamily="18" charset="0"/>
                        </a:rPr>
                        <a:t>NT Closed-End Fund</a:t>
                      </a:r>
                    </a:p>
                  </a:txBody>
                  <a:tcPr anchor="ctr">
                    <a:solidFill>
                      <a:schemeClr val="bg1">
                        <a:lumMod val="85000"/>
                      </a:schemeClr>
                    </a:solidFill>
                  </a:tcPr>
                </a:tc>
                <a:tc>
                  <a:txBody>
                    <a:bodyPr/>
                    <a:lstStyle/>
                    <a:p>
                      <a:pPr algn="ctr"/>
                      <a:r>
                        <a:rPr lang="en-US" b="0" dirty="0">
                          <a:solidFill>
                            <a:schemeClr val="tx1"/>
                          </a:solidFill>
                          <a:latin typeface="Georgia" panose="02040502050405020303" pitchFamily="18" charset="0"/>
                        </a:rPr>
                        <a:t>Lifecycle NT REIT</a:t>
                      </a:r>
                    </a:p>
                    <a:p>
                      <a:pPr algn="ctr"/>
                      <a:r>
                        <a:rPr lang="en-US" b="0" dirty="0">
                          <a:solidFill>
                            <a:schemeClr val="tx1"/>
                          </a:solidFill>
                          <a:latin typeface="Georgia" panose="02040502050405020303" pitchFamily="18" charset="0"/>
                        </a:rPr>
                        <a:t>Private Placement</a:t>
                      </a:r>
                    </a:p>
                    <a:p>
                      <a:pPr algn="ctr"/>
                      <a:r>
                        <a:rPr lang="en-US" b="0" dirty="0">
                          <a:solidFill>
                            <a:schemeClr val="tx1"/>
                          </a:solidFill>
                          <a:latin typeface="Georgia" panose="02040502050405020303" pitchFamily="18" charset="0"/>
                        </a:rPr>
                        <a:t>Private Funds/REITs</a:t>
                      </a:r>
                    </a:p>
                  </a:txBody>
                  <a:tcPr anchor="ctr">
                    <a:solidFill>
                      <a:schemeClr val="bg1">
                        <a:lumMod val="85000"/>
                      </a:schemeClr>
                    </a:solidFill>
                  </a:tcPr>
                </a:tc>
                <a:extLst>
                  <a:ext uri="{0D108BD9-81ED-4DB2-BD59-A6C34878D82A}">
                    <a16:rowId xmlns:a16="http://schemas.microsoft.com/office/drawing/2014/main" val="2702969670"/>
                  </a:ext>
                </a:extLst>
              </a:tr>
            </a:tbl>
          </a:graphicData>
        </a:graphic>
      </p:graphicFrame>
      <p:sp>
        <p:nvSpPr>
          <p:cNvPr id="5" name="TextBox 4">
            <a:extLst>
              <a:ext uri="{FF2B5EF4-FFF2-40B4-BE49-F238E27FC236}">
                <a16:creationId xmlns:a16="http://schemas.microsoft.com/office/drawing/2014/main" id="{A26C7C9D-DCC5-4598-BD4B-5D35C9A5E15F}"/>
              </a:ext>
            </a:extLst>
          </p:cNvPr>
          <p:cNvSpPr txBox="1"/>
          <p:nvPr/>
        </p:nvSpPr>
        <p:spPr>
          <a:xfrm>
            <a:off x="4473385" y="1172984"/>
            <a:ext cx="3245224" cy="523220"/>
          </a:xfrm>
          <a:prstGeom prst="rect">
            <a:avLst/>
          </a:prstGeom>
          <a:noFill/>
        </p:spPr>
        <p:txBody>
          <a:bodyPr wrap="square" rtlCol="0">
            <a:spAutoFit/>
          </a:bodyPr>
          <a:lstStyle/>
          <a:p>
            <a:pPr algn="ctr"/>
            <a:r>
              <a:rPr lang="en-US" sz="2800" b="1" dirty="0">
                <a:solidFill>
                  <a:schemeClr val="accent1">
                    <a:lumMod val="50000"/>
                  </a:schemeClr>
                </a:solidFill>
                <a:latin typeface="Georgia" panose="02040502050405020303" pitchFamily="18" charset="0"/>
              </a:rPr>
              <a:t>Liquidity</a:t>
            </a:r>
          </a:p>
        </p:txBody>
      </p:sp>
      <p:sp>
        <p:nvSpPr>
          <p:cNvPr id="6" name="TextBox 5">
            <a:extLst>
              <a:ext uri="{FF2B5EF4-FFF2-40B4-BE49-F238E27FC236}">
                <a16:creationId xmlns:a16="http://schemas.microsoft.com/office/drawing/2014/main" id="{6E7A910E-8BB8-427D-A70E-F8289C2CFC55}"/>
              </a:ext>
            </a:extLst>
          </p:cNvPr>
          <p:cNvSpPr txBox="1"/>
          <p:nvPr/>
        </p:nvSpPr>
        <p:spPr>
          <a:xfrm>
            <a:off x="4473385" y="3389455"/>
            <a:ext cx="3245224" cy="523220"/>
          </a:xfrm>
          <a:prstGeom prst="rect">
            <a:avLst/>
          </a:prstGeom>
          <a:noFill/>
        </p:spPr>
        <p:txBody>
          <a:bodyPr wrap="square" rtlCol="0">
            <a:spAutoFit/>
          </a:bodyPr>
          <a:lstStyle/>
          <a:p>
            <a:pPr algn="ctr"/>
            <a:r>
              <a:rPr lang="en-US" sz="2800" b="1" dirty="0">
                <a:solidFill>
                  <a:schemeClr val="accent1">
                    <a:lumMod val="50000"/>
                  </a:schemeClr>
                </a:solidFill>
                <a:latin typeface="Georgia" panose="02040502050405020303" pitchFamily="18" charset="0"/>
              </a:rPr>
              <a:t>Market Timing</a:t>
            </a:r>
          </a:p>
        </p:txBody>
      </p:sp>
      <p:graphicFrame>
        <p:nvGraphicFramePr>
          <p:cNvPr id="7" name="Table 3">
            <a:extLst>
              <a:ext uri="{FF2B5EF4-FFF2-40B4-BE49-F238E27FC236}">
                <a16:creationId xmlns:a16="http://schemas.microsoft.com/office/drawing/2014/main" id="{A696D10B-65A7-410F-979E-0D79E1D907E4}"/>
              </a:ext>
            </a:extLst>
          </p:cNvPr>
          <p:cNvGraphicFramePr>
            <a:graphicFrameLocks noGrp="1"/>
          </p:cNvGraphicFramePr>
          <p:nvPr>
            <p:extLst>
              <p:ext uri="{D42A27DB-BD31-4B8C-83A1-F6EECF244321}">
                <p14:modId xmlns:p14="http://schemas.microsoft.com/office/powerpoint/2010/main" val="2115505621"/>
              </p:ext>
            </p:extLst>
          </p:nvPr>
        </p:nvGraphicFramePr>
        <p:xfrm>
          <a:off x="1303986" y="4446494"/>
          <a:ext cx="9584022" cy="1353970"/>
        </p:xfrm>
        <a:graphic>
          <a:graphicData uri="http://schemas.openxmlformats.org/drawingml/2006/table">
            <a:tbl>
              <a:tblPr firstRow="1" bandRow="1">
                <a:tableStyleId>{7DF18680-E054-41AD-8BC1-D1AEF772440D}</a:tableStyleId>
              </a:tblPr>
              <a:tblGrid>
                <a:gridCol w="3194674">
                  <a:extLst>
                    <a:ext uri="{9D8B030D-6E8A-4147-A177-3AD203B41FA5}">
                      <a16:colId xmlns:a16="http://schemas.microsoft.com/office/drawing/2014/main" val="1666480406"/>
                    </a:ext>
                  </a:extLst>
                </a:gridCol>
                <a:gridCol w="3194674">
                  <a:extLst>
                    <a:ext uri="{9D8B030D-6E8A-4147-A177-3AD203B41FA5}">
                      <a16:colId xmlns:a16="http://schemas.microsoft.com/office/drawing/2014/main" val="586595874"/>
                    </a:ext>
                  </a:extLst>
                </a:gridCol>
                <a:gridCol w="3194674">
                  <a:extLst>
                    <a:ext uri="{9D8B030D-6E8A-4147-A177-3AD203B41FA5}">
                      <a16:colId xmlns:a16="http://schemas.microsoft.com/office/drawing/2014/main" val="284003552"/>
                    </a:ext>
                  </a:extLst>
                </a:gridCol>
              </a:tblGrid>
              <a:tr h="1353970">
                <a:tc>
                  <a:txBody>
                    <a:bodyPr/>
                    <a:lstStyle/>
                    <a:p>
                      <a:pPr algn="ctr"/>
                      <a:r>
                        <a:rPr lang="en-US" b="0" dirty="0">
                          <a:solidFill>
                            <a:schemeClr val="tx1"/>
                          </a:solidFill>
                          <a:latin typeface="Georgia" panose="02040502050405020303" pitchFamily="18" charset="0"/>
                        </a:rPr>
                        <a:t>Open-End Funds</a:t>
                      </a:r>
                    </a:p>
                    <a:p>
                      <a:pPr algn="ctr"/>
                      <a:r>
                        <a:rPr lang="en-US" b="0" dirty="0">
                          <a:solidFill>
                            <a:schemeClr val="tx1"/>
                          </a:solidFill>
                          <a:latin typeface="Georgia" panose="02040502050405020303" pitchFamily="18" charset="0"/>
                        </a:rPr>
                        <a:t>Closed-End Funds</a:t>
                      </a:r>
                    </a:p>
                    <a:p>
                      <a:pPr algn="ctr"/>
                      <a:r>
                        <a:rPr lang="en-US" b="0" dirty="0">
                          <a:solidFill>
                            <a:schemeClr val="tx1"/>
                          </a:solidFill>
                          <a:latin typeface="Georgia" panose="02040502050405020303" pitchFamily="18" charset="0"/>
                        </a:rPr>
                        <a:t>Listed REITs</a:t>
                      </a:r>
                    </a:p>
                  </a:txBody>
                  <a:tcPr anchor="ctr">
                    <a:solidFill>
                      <a:schemeClr val="bg1">
                        <a:lumMod val="85000"/>
                      </a:schemeClr>
                    </a:solidFill>
                  </a:tcPr>
                </a:tc>
                <a:tc>
                  <a:txBody>
                    <a:bodyPr/>
                    <a:lstStyle/>
                    <a:p>
                      <a:pPr algn="ctr"/>
                      <a:r>
                        <a:rPr lang="en-US" b="0" dirty="0">
                          <a:solidFill>
                            <a:schemeClr val="tx1"/>
                          </a:solidFill>
                          <a:latin typeface="Georgia" panose="02040502050405020303" pitchFamily="18" charset="0"/>
                        </a:rPr>
                        <a:t>Interval Funds</a:t>
                      </a:r>
                    </a:p>
                    <a:p>
                      <a:pPr algn="ctr"/>
                      <a:r>
                        <a:rPr lang="en-US" b="0" dirty="0">
                          <a:solidFill>
                            <a:schemeClr val="tx1"/>
                          </a:solidFill>
                          <a:latin typeface="Georgia" panose="02040502050405020303" pitchFamily="18" charset="0"/>
                        </a:rPr>
                        <a:t>Perpetual NT REIT</a:t>
                      </a:r>
                    </a:p>
                    <a:p>
                      <a:pPr algn="ctr"/>
                      <a:r>
                        <a:rPr lang="en-US" b="0" dirty="0">
                          <a:solidFill>
                            <a:schemeClr val="tx1"/>
                          </a:solidFill>
                          <a:latin typeface="Georgia" panose="02040502050405020303" pitchFamily="18" charset="0"/>
                        </a:rPr>
                        <a:t>NT Closed-End Fund</a:t>
                      </a:r>
                    </a:p>
                    <a:p>
                      <a:pPr algn="ctr"/>
                      <a:r>
                        <a:rPr lang="en-US" b="0" dirty="0">
                          <a:solidFill>
                            <a:schemeClr val="tx1"/>
                          </a:solidFill>
                          <a:latin typeface="Georgia" panose="02040502050405020303" pitchFamily="18" charset="0"/>
                        </a:rPr>
                        <a:t>Private Funds/REITs*</a:t>
                      </a:r>
                    </a:p>
                  </a:txBody>
                  <a:tcPr anchor="ctr">
                    <a:solidFill>
                      <a:schemeClr val="bg1">
                        <a:lumMod val="85000"/>
                      </a:schemeClr>
                    </a:solidFill>
                  </a:tcPr>
                </a:tc>
                <a:tc>
                  <a:txBody>
                    <a:bodyPr/>
                    <a:lstStyle/>
                    <a:p>
                      <a:pPr algn="ctr"/>
                      <a:r>
                        <a:rPr lang="en-US" b="0" dirty="0">
                          <a:solidFill>
                            <a:schemeClr val="tx1"/>
                          </a:solidFill>
                          <a:latin typeface="Georgia" panose="02040502050405020303" pitchFamily="18" charset="0"/>
                        </a:rPr>
                        <a:t>Lifecycle NT REIT</a:t>
                      </a:r>
                    </a:p>
                    <a:p>
                      <a:pPr algn="ctr"/>
                      <a:r>
                        <a:rPr lang="en-US" b="0" dirty="0">
                          <a:solidFill>
                            <a:schemeClr val="tx1"/>
                          </a:solidFill>
                          <a:latin typeface="Georgia" panose="02040502050405020303" pitchFamily="18" charset="0"/>
                        </a:rPr>
                        <a:t>Private Placement</a:t>
                      </a:r>
                    </a:p>
                  </a:txBody>
                  <a:tcPr anchor="ctr">
                    <a:solidFill>
                      <a:schemeClr val="bg1">
                        <a:lumMod val="85000"/>
                      </a:schemeClr>
                    </a:solidFill>
                  </a:tcPr>
                </a:tc>
                <a:extLst>
                  <a:ext uri="{0D108BD9-81ED-4DB2-BD59-A6C34878D82A}">
                    <a16:rowId xmlns:a16="http://schemas.microsoft.com/office/drawing/2014/main" val="2702969670"/>
                  </a:ext>
                </a:extLst>
              </a:tr>
            </a:tbl>
          </a:graphicData>
        </a:graphic>
      </p:graphicFrame>
      <p:sp>
        <p:nvSpPr>
          <p:cNvPr id="8" name="Arrow: Left-Right 7">
            <a:extLst>
              <a:ext uri="{FF2B5EF4-FFF2-40B4-BE49-F238E27FC236}">
                <a16:creationId xmlns:a16="http://schemas.microsoft.com/office/drawing/2014/main" id="{132912AB-B62D-427F-A6EB-D5FABF22C6F4}"/>
              </a:ext>
            </a:extLst>
          </p:cNvPr>
          <p:cNvSpPr/>
          <p:nvPr/>
        </p:nvSpPr>
        <p:spPr>
          <a:xfrm>
            <a:off x="1303986" y="3929347"/>
            <a:ext cx="9584022" cy="331694"/>
          </a:xfrm>
          <a:prstGeom prst="leftRight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1904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F194BC43-5725-4867-8D03-B942CC3CDAAC}"/>
              </a:ext>
            </a:extLst>
          </p:cNvPr>
          <p:cNvGraphicFramePr>
            <a:graphicFrameLocks noGrp="1"/>
          </p:cNvGraphicFramePr>
          <p:nvPr>
            <p:extLst>
              <p:ext uri="{D42A27DB-BD31-4B8C-83A1-F6EECF244321}">
                <p14:modId xmlns:p14="http://schemas.microsoft.com/office/powerpoint/2010/main" val="420491560"/>
              </p:ext>
            </p:extLst>
          </p:nvPr>
        </p:nvGraphicFramePr>
        <p:xfrm>
          <a:off x="1490662" y="1872191"/>
          <a:ext cx="9210676" cy="2565799"/>
        </p:xfrm>
        <a:graphic>
          <a:graphicData uri="http://schemas.openxmlformats.org/drawingml/2006/table">
            <a:tbl>
              <a:tblPr firstRow="1" bandRow="1">
                <a:tableStyleId>{F5AB1C69-6EDB-4FF4-983F-18BD219EF322}</a:tableStyleId>
              </a:tblPr>
              <a:tblGrid>
                <a:gridCol w="4605338">
                  <a:extLst>
                    <a:ext uri="{9D8B030D-6E8A-4147-A177-3AD203B41FA5}">
                      <a16:colId xmlns:a16="http://schemas.microsoft.com/office/drawing/2014/main" val="911853873"/>
                    </a:ext>
                  </a:extLst>
                </a:gridCol>
                <a:gridCol w="4605338">
                  <a:extLst>
                    <a:ext uri="{9D8B030D-6E8A-4147-A177-3AD203B41FA5}">
                      <a16:colId xmlns:a16="http://schemas.microsoft.com/office/drawing/2014/main" val="2757778902"/>
                    </a:ext>
                  </a:extLst>
                </a:gridCol>
              </a:tblGrid>
              <a:tr h="356895">
                <a:tc>
                  <a:txBody>
                    <a:bodyPr/>
                    <a:lstStyle/>
                    <a:p>
                      <a:pPr algn="ctr"/>
                      <a:r>
                        <a:rPr lang="en-US" dirty="0">
                          <a:solidFill>
                            <a:schemeClr val="tx1"/>
                          </a:solidFill>
                          <a:latin typeface="Georgia" panose="02040502050405020303" pitchFamily="18" charset="0"/>
                        </a:rPr>
                        <a:t>Non-Accredited</a:t>
                      </a:r>
                    </a:p>
                  </a:txBody>
                  <a:tcPr/>
                </a:tc>
                <a:tc>
                  <a:txBody>
                    <a:bodyPr/>
                    <a:lstStyle/>
                    <a:p>
                      <a:pPr algn="ctr"/>
                      <a:r>
                        <a:rPr lang="en-US" dirty="0">
                          <a:solidFill>
                            <a:schemeClr val="tx1"/>
                          </a:solidFill>
                          <a:latin typeface="Georgia" panose="02040502050405020303" pitchFamily="18" charset="0"/>
                        </a:rPr>
                        <a:t>Accredited</a:t>
                      </a:r>
                    </a:p>
                  </a:txBody>
                  <a:tcPr/>
                </a:tc>
                <a:extLst>
                  <a:ext uri="{0D108BD9-81ED-4DB2-BD59-A6C34878D82A}">
                    <a16:rowId xmlns:a16="http://schemas.microsoft.com/office/drawing/2014/main" val="1487332621"/>
                  </a:ext>
                </a:extLst>
              </a:tr>
              <a:tr h="2200039">
                <a:tc>
                  <a:txBody>
                    <a:bodyPr/>
                    <a:lstStyle/>
                    <a:p>
                      <a:pPr algn="ctr"/>
                      <a:r>
                        <a:rPr lang="en-US" dirty="0">
                          <a:solidFill>
                            <a:schemeClr val="tx1"/>
                          </a:solidFill>
                          <a:latin typeface="Georgia" panose="02040502050405020303" pitchFamily="18" charset="0"/>
                        </a:rPr>
                        <a:t>Open-End Funds (Mutual Funds, ETFs)</a:t>
                      </a:r>
                    </a:p>
                    <a:p>
                      <a:pPr algn="ctr"/>
                      <a:r>
                        <a:rPr lang="en-US" dirty="0">
                          <a:solidFill>
                            <a:schemeClr val="tx1"/>
                          </a:solidFill>
                          <a:latin typeface="Georgia" panose="02040502050405020303" pitchFamily="18" charset="0"/>
                        </a:rPr>
                        <a:t>Closed-End Funds (incl. Non-Traded)</a:t>
                      </a:r>
                    </a:p>
                    <a:p>
                      <a:pPr algn="ctr"/>
                      <a:r>
                        <a:rPr lang="en-US" dirty="0">
                          <a:solidFill>
                            <a:schemeClr val="tx1"/>
                          </a:solidFill>
                          <a:latin typeface="Georgia" panose="02040502050405020303" pitchFamily="18" charset="0"/>
                        </a:rPr>
                        <a:t>Interval Funds</a:t>
                      </a:r>
                    </a:p>
                    <a:p>
                      <a:pPr algn="ctr"/>
                      <a:r>
                        <a:rPr lang="en-US" dirty="0">
                          <a:solidFill>
                            <a:schemeClr val="tx1"/>
                          </a:solidFill>
                          <a:latin typeface="Georgia" panose="02040502050405020303" pitchFamily="18" charset="0"/>
                        </a:rPr>
                        <a:t>Non-Traded REITs</a:t>
                      </a:r>
                    </a:p>
                    <a:p>
                      <a:pPr algn="ctr"/>
                      <a:r>
                        <a:rPr lang="en-US" dirty="0">
                          <a:solidFill>
                            <a:schemeClr val="tx1"/>
                          </a:solidFill>
                          <a:latin typeface="Georgia" panose="02040502050405020303" pitchFamily="18" charset="0"/>
                        </a:rPr>
                        <a:t>Listed REITs</a:t>
                      </a:r>
                    </a:p>
                    <a:p>
                      <a:pPr algn="ctr"/>
                      <a:r>
                        <a:rPr lang="en-US" dirty="0">
                          <a:solidFill>
                            <a:schemeClr val="tx1"/>
                          </a:solidFill>
                          <a:latin typeface="Georgia" panose="02040502050405020303" pitchFamily="18" charset="0"/>
                        </a:rPr>
                        <a:t>Private Placements*</a:t>
                      </a:r>
                    </a:p>
                  </a:txBody>
                  <a:tcPr anchor="ctr"/>
                </a:tc>
                <a:tc>
                  <a:txBody>
                    <a:bodyPr/>
                    <a:lstStyle/>
                    <a:p>
                      <a:pPr algn="ctr"/>
                      <a:r>
                        <a:rPr lang="en-US" dirty="0">
                          <a:solidFill>
                            <a:schemeClr val="tx1"/>
                          </a:solidFill>
                          <a:latin typeface="Georgia" panose="02040502050405020303" pitchFamily="18" charset="0"/>
                        </a:rPr>
                        <a:t>Hedge Funds</a:t>
                      </a:r>
                    </a:p>
                    <a:p>
                      <a:pPr algn="ctr"/>
                      <a:r>
                        <a:rPr lang="en-US" dirty="0">
                          <a:solidFill>
                            <a:schemeClr val="tx1"/>
                          </a:solidFill>
                          <a:latin typeface="Georgia" panose="02040502050405020303" pitchFamily="18" charset="0"/>
                        </a:rPr>
                        <a:t>Private Equity</a:t>
                      </a:r>
                    </a:p>
                    <a:p>
                      <a:pPr algn="ctr"/>
                      <a:r>
                        <a:rPr lang="en-US" dirty="0">
                          <a:solidFill>
                            <a:schemeClr val="tx1"/>
                          </a:solidFill>
                          <a:latin typeface="Georgia" panose="02040502050405020303" pitchFamily="18" charset="0"/>
                        </a:rPr>
                        <a:t>Private Placements</a:t>
                      </a:r>
                    </a:p>
                    <a:p>
                      <a:pPr algn="ctr"/>
                      <a:r>
                        <a:rPr lang="en-US" dirty="0">
                          <a:solidFill>
                            <a:schemeClr val="tx1"/>
                          </a:solidFill>
                          <a:latin typeface="Georgia" panose="02040502050405020303" pitchFamily="18" charset="0"/>
                        </a:rPr>
                        <a:t>Private REITs</a:t>
                      </a:r>
                    </a:p>
                    <a:p>
                      <a:pPr algn="ctr"/>
                      <a:endParaRPr lang="en-US" dirty="0">
                        <a:solidFill>
                          <a:schemeClr val="tx1"/>
                        </a:solidFill>
                        <a:latin typeface="Georgia" panose="02040502050405020303" pitchFamily="18" charset="0"/>
                      </a:endParaRPr>
                    </a:p>
                  </a:txBody>
                  <a:tcPr anchor="ctr"/>
                </a:tc>
                <a:extLst>
                  <a:ext uri="{0D108BD9-81ED-4DB2-BD59-A6C34878D82A}">
                    <a16:rowId xmlns:a16="http://schemas.microsoft.com/office/drawing/2014/main" val="1464366750"/>
                  </a:ext>
                </a:extLst>
              </a:tr>
            </a:tbl>
          </a:graphicData>
        </a:graphic>
      </p:graphicFrame>
    </p:spTree>
    <p:extLst>
      <p:ext uri="{BB962C8B-B14F-4D97-AF65-F5344CB8AC3E}">
        <p14:creationId xmlns:p14="http://schemas.microsoft.com/office/powerpoint/2010/main" val="2018207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screenshot of a cell phone&#10;&#10;Description automatically generated">
            <a:extLst>
              <a:ext uri="{FF2B5EF4-FFF2-40B4-BE49-F238E27FC236}">
                <a16:creationId xmlns:a16="http://schemas.microsoft.com/office/drawing/2014/main" id="{AD72A8BB-AB51-4893-BF87-8AD8BC6F14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5060" y="1489687"/>
            <a:ext cx="9321880" cy="4008513"/>
          </a:xfrm>
          <a:prstGeom prst="rect">
            <a:avLst/>
          </a:prstGeom>
        </p:spPr>
      </p:pic>
      <p:sp>
        <p:nvSpPr>
          <p:cNvPr id="11" name="TextBox 10">
            <a:extLst>
              <a:ext uri="{FF2B5EF4-FFF2-40B4-BE49-F238E27FC236}">
                <a16:creationId xmlns:a16="http://schemas.microsoft.com/office/drawing/2014/main" id="{58C13AB6-A010-49FA-BED2-EC0945126682}"/>
              </a:ext>
            </a:extLst>
          </p:cNvPr>
          <p:cNvSpPr txBox="1"/>
          <p:nvPr/>
        </p:nvSpPr>
        <p:spPr>
          <a:xfrm>
            <a:off x="6687127" y="4304144"/>
            <a:ext cx="489527" cy="461819"/>
          </a:xfrm>
          <a:prstGeom prst="rect">
            <a:avLst/>
          </a:prstGeom>
          <a:noFill/>
        </p:spPr>
        <p:txBody>
          <a:bodyPr wrap="square" rtlCol="0">
            <a:spAutoFit/>
          </a:bodyPr>
          <a:lstStyle/>
          <a:p>
            <a:r>
              <a:rPr lang="en-US" sz="2400" b="1" dirty="0"/>
              <a:t>↖</a:t>
            </a:r>
          </a:p>
        </p:txBody>
      </p:sp>
    </p:spTree>
    <p:extLst>
      <p:ext uri="{BB962C8B-B14F-4D97-AF65-F5344CB8AC3E}">
        <p14:creationId xmlns:p14="http://schemas.microsoft.com/office/powerpoint/2010/main" val="655863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F95B0773-4B80-47DF-9B9D-07F08AEBFEEE}"/>
              </a:ext>
            </a:extLst>
          </p:cNvPr>
          <p:cNvGraphicFramePr>
            <a:graphicFrameLocks/>
          </p:cNvGraphicFramePr>
          <p:nvPr>
            <p:extLst>
              <p:ext uri="{D42A27DB-BD31-4B8C-83A1-F6EECF244321}">
                <p14:modId xmlns:p14="http://schemas.microsoft.com/office/powerpoint/2010/main" val="1920101955"/>
              </p:ext>
            </p:extLst>
          </p:nvPr>
        </p:nvGraphicFramePr>
        <p:xfrm>
          <a:off x="1380565" y="1435584"/>
          <a:ext cx="4450264" cy="371788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a:extLst>
              <a:ext uri="{FF2B5EF4-FFF2-40B4-BE49-F238E27FC236}">
                <a16:creationId xmlns:a16="http://schemas.microsoft.com/office/drawing/2014/main" id="{93AA59BE-3B1D-44D9-9C87-53AA001606C6}"/>
              </a:ext>
            </a:extLst>
          </p:cNvPr>
          <p:cNvGraphicFramePr>
            <a:graphicFrameLocks/>
          </p:cNvGraphicFramePr>
          <p:nvPr>
            <p:extLst>
              <p:ext uri="{D42A27DB-BD31-4B8C-83A1-F6EECF244321}">
                <p14:modId xmlns:p14="http://schemas.microsoft.com/office/powerpoint/2010/main" val="2761399892"/>
              </p:ext>
            </p:extLst>
          </p:nvPr>
        </p:nvGraphicFramePr>
        <p:xfrm>
          <a:off x="6361171" y="1435585"/>
          <a:ext cx="4450264" cy="3717883"/>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a:extLst>
              <a:ext uri="{FF2B5EF4-FFF2-40B4-BE49-F238E27FC236}">
                <a16:creationId xmlns:a16="http://schemas.microsoft.com/office/drawing/2014/main" id="{CEBF72C0-BC26-4F3D-A4B5-EC552C10BD05}"/>
              </a:ext>
            </a:extLst>
          </p:cNvPr>
          <p:cNvSpPr txBox="1"/>
          <p:nvPr/>
        </p:nvSpPr>
        <p:spPr>
          <a:xfrm>
            <a:off x="1380565" y="5271248"/>
            <a:ext cx="4450264" cy="523220"/>
          </a:xfrm>
          <a:prstGeom prst="rect">
            <a:avLst/>
          </a:prstGeom>
          <a:noFill/>
        </p:spPr>
        <p:txBody>
          <a:bodyPr wrap="square" rtlCol="0">
            <a:spAutoFit/>
          </a:bodyPr>
          <a:lstStyle/>
          <a:p>
            <a:r>
              <a:rPr lang="en-US" sz="1400" i="1" dirty="0">
                <a:latin typeface="Georgia" panose="02040502050405020303" pitchFamily="18" charset="0"/>
              </a:rPr>
              <a:t>Source: Blackstone. “Alternatives in the Mainstream: A Potential Growth Opportunity for Advisors.”</a:t>
            </a:r>
          </a:p>
        </p:txBody>
      </p:sp>
      <p:sp>
        <p:nvSpPr>
          <p:cNvPr id="14" name="TextBox 13">
            <a:extLst>
              <a:ext uri="{FF2B5EF4-FFF2-40B4-BE49-F238E27FC236}">
                <a16:creationId xmlns:a16="http://schemas.microsoft.com/office/drawing/2014/main" id="{FD3C2F77-FDA7-4243-937B-01E94B62B023}"/>
              </a:ext>
            </a:extLst>
          </p:cNvPr>
          <p:cNvSpPr txBox="1"/>
          <p:nvPr/>
        </p:nvSpPr>
        <p:spPr>
          <a:xfrm>
            <a:off x="6361171" y="5271248"/>
            <a:ext cx="4450264" cy="523220"/>
          </a:xfrm>
          <a:prstGeom prst="rect">
            <a:avLst/>
          </a:prstGeom>
          <a:noFill/>
        </p:spPr>
        <p:txBody>
          <a:bodyPr wrap="square" rtlCol="0">
            <a:spAutoFit/>
          </a:bodyPr>
          <a:lstStyle/>
          <a:p>
            <a:r>
              <a:rPr lang="en-US" sz="1400" i="1" dirty="0">
                <a:latin typeface="Georgia" panose="02040502050405020303" pitchFamily="18" charset="0"/>
              </a:rPr>
              <a:t>Source: Willis Towers Watson. “Global Pension Assets Study 2019.”</a:t>
            </a:r>
          </a:p>
        </p:txBody>
      </p:sp>
    </p:spTree>
    <p:extLst>
      <p:ext uri="{BB962C8B-B14F-4D97-AF65-F5344CB8AC3E}">
        <p14:creationId xmlns:p14="http://schemas.microsoft.com/office/powerpoint/2010/main" val="2415884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506CB327-2B36-49DF-A82E-11F00D4E0212}"/>
              </a:ext>
            </a:extLst>
          </p:cNvPr>
          <p:cNvGraphicFramePr>
            <a:graphicFrameLocks noGrp="1"/>
          </p:cNvGraphicFramePr>
          <p:nvPr>
            <p:extLst>
              <p:ext uri="{D42A27DB-BD31-4B8C-83A1-F6EECF244321}">
                <p14:modId xmlns:p14="http://schemas.microsoft.com/office/powerpoint/2010/main" val="1930383868"/>
              </p:ext>
            </p:extLst>
          </p:nvPr>
        </p:nvGraphicFramePr>
        <p:xfrm>
          <a:off x="861962" y="2205070"/>
          <a:ext cx="10468076" cy="3330795"/>
        </p:xfrm>
        <a:graphic>
          <a:graphicData uri="http://schemas.openxmlformats.org/drawingml/2006/table">
            <a:tbl>
              <a:tblPr firstRow="1" bandRow="1">
                <a:tableStyleId>{F5AB1C69-6EDB-4FF4-983F-18BD219EF322}</a:tableStyleId>
              </a:tblPr>
              <a:tblGrid>
                <a:gridCol w="3359356">
                  <a:extLst>
                    <a:ext uri="{9D8B030D-6E8A-4147-A177-3AD203B41FA5}">
                      <a16:colId xmlns:a16="http://schemas.microsoft.com/office/drawing/2014/main" val="3090844109"/>
                    </a:ext>
                  </a:extLst>
                </a:gridCol>
                <a:gridCol w="1421744">
                  <a:extLst>
                    <a:ext uri="{9D8B030D-6E8A-4147-A177-3AD203B41FA5}">
                      <a16:colId xmlns:a16="http://schemas.microsoft.com/office/drawing/2014/main" val="225219578"/>
                    </a:ext>
                  </a:extLst>
                </a:gridCol>
                <a:gridCol w="1421744">
                  <a:extLst>
                    <a:ext uri="{9D8B030D-6E8A-4147-A177-3AD203B41FA5}">
                      <a16:colId xmlns:a16="http://schemas.microsoft.com/office/drawing/2014/main" val="1615790885"/>
                    </a:ext>
                  </a:extLst>
                </a:gridCol>
                <a:gridCol w="1421744">
                  <a:extLst>
                    <a:ext uri="{9D8B030D-6E8A-4147-A177-3AD203B41FA5}">
                      <a16:colId xmlns:a16="http://schemas.microsoft.com/office/drawing/2014/main" val="334892176"/>
                    </a:ext>
                  </a:extLst>
                </a:gridCol>
                <a:gridCol w="1421744">
                  <a:extLst>
                    <a:ext uri="{9D8B030D-6E8A-4147-A177-3AD203B41FA5}">
                      <a16:colId xmlns:a16="http://schemas.microsoft.com/office/drawing/2014/main" val="3365598765"/>
                    </a:ext>
                  </a:extLst>
                </a:gridCol>
                <a:gridCol w="1421744">
                  <a:extLst>
                    <a:ext uri="{9D8B030D-6E8A-4147-A177-3AD203B41FA5}">
                      <a16:colId xmlns:a16="http://schemas.microsoft.com/office/drawing/2014/main" val="1374637901"/>
                    </a:ext>
                  </a:extLst>
                </a:gridCol>
              </a:tblGrid>
              <a:tr h="401805">
                <a:tc>
                  <a:txBody>
                    <a:bodyPr/>
                    <a:lstStyle/>
                    <a:p>
                      <a:endParaRPr lang="en-US" dirty="0">
                        <a:solidFill>
                          <a:schemeClr val="tx1"/>
                        </a:solidFill>
                        <a:latin typeface="Georgia" panose="02040502050405020303" pitchFamily="18" charset="0"/>
                      </a:endParaRPr>
                    </a:p>
                  </a:txBody>
                  <a:tcPr/>
                </a:tc>
                <a:tc>
                  <a:txBody>
                    <a:bodyPr/>
                    <a:lstStyle/>
                    <a:p>
                      <a:pPr algn="r"/>
                      <a:r>
                        <a:rPr lang="en-US" sz="1400" dirty="0">
                          <a:solidFill>
                            <a:schemeClr val="tx1"/>
                          </a:solidFill>
                          <a:latin typeface="Georgia" panose="02040502050405020303" pitchFamily="18" charset="0"/>
                        </a:rPr>
                        <a:t>Domestic Equity %</a:t>
                      </a:r>
                    </a:p>
                  </a:txBody>
                  <a:tcPr/>
                </a:tc>
                <a:tc>
                  <a:txBody>
                    <a:bodyPr/>
                    <a:lstStyle/>
                    <a:p>
                      <a:pPr algn="r"/>
                      <a:r>
                        <a:rPr lang="en-US" sz="1400" dirty="0">
                          <a:solidFill>
                            <a:schemeClr val="tx1"/>
                          </a:solidFill>
                          <a:latin typeface="Georgia" panose="02040502050405020303" pitchFamily="18" charset="0"/>
                        </a:rPr>
                        <a:t>Fixed Income %</a:t>
                      </a:r>
                    </a:p>
                  </a:txBody>
                  <a:tcPr/>
                </a:tc>
                <a:tc>
                  <a:txBody>
                    <a:bodyPr/>
                    <a:lstStyle/>
                    <a:p>
                      <a:pPr algn="r"/>
                      <a:r>
                        <a:rPr lang="en-US" sz="1400" dirty="0">
                          <a:solidFill>
                            <a:schemeClr val="tx1"/>
                          </a:solidFill>
                          <a:latin typeface="Georgia" panose="02040502050405020303" pitchFamily="18" charset="0"/>
                        </a:rPr>
                        <a:t>Non-US Equity %</a:t>
                      </a:r>
                    </a:p>
                  </a:txBody>
                  <a:tcPr/>
                </a:tc>
                <a:tc>
                  <a:txBody>
                    <a:bodyPr/>
                    <a:lstStyle/>
                    <a:p>
                      <a:pPr algn="r"/>
                      <a:r>
                        <a:rPr lang="en-US" sz="1400" dirty="0">
                          <a:solidFill>
                            <a:schemeClr val="bg1"/>
                          </a:solidFill>
                          <a:latin typeface="Georgia" panose="02040502050405020303" pitchFamily="18" charset="0"/>
                        </a:rPr>
                        <a:t>Alternative Strategies %</a:t>
                      </a:r>
                    </a:p>
                  </a:txBody>
                  <a:tcPr>
                    <a:solidFill>
                      <a:schemeClr val="accent1">
                        <a:lumMod val="50000"/>
                      </a:schemeClr>
                    </a:solidFill>
                  </a:tcPr>
                </a:tc>
                <a:tc>
                  <a:txBody>
                    <a:bodyPr/>
                    <a:lstStyle/>
                    <a:p>
                      <a:pPr algn="r"/>
                      <a:r>
                        <a:rPr lang="en-US" sz="1400" dirty="0">
                          <a:solidFill>
                            <a:schemeClr val="tx1"/>
                          </a:solidFill>
                          <a:latin typeface="Georgia" panose="02040502050405020303" pitchFamily="18" charset="0"/>
                        </a:rPr>
                        <a:t>Cash/Cash Equiv. %</a:t>
                      </a:r>
                    </a:p>
                  </a:txBody>
                  <a:tcPr/>
                </a:tc>
                <a:extLst>
                  <a:ext uri="{0D108BD9-81ED-4DB2-BD59-A6C34878D82A}">
                    <a16:rowId xmlns:a16="http://schemas.microsoft.com/office/drawing/2014/main" val="3890536586"/>
                  </a:ext>
                </a:extLst>
              </a:tr>
              <a:tr h="401805">
                <a:tc>
                  <a:txBody>
                    <a:bodyPr/>
                    <a:lstStyle/>
                    <a:p>
                      <a:pPr algn="l" fontAlgn="b"/>
                      <a:r>
                        <a:rPr lang="en-US" sz="1800" u="none" strike="noStrike" dirty="0">
                          <a:solidFill>
                            <a:schemeClr val="tx1"/>
                          </a:solidFill>
                          <a:effectLst/>
                          <a:latin typeface="Georgia" panose="02040502050405020303" pitchFamily="18" charset="0"/>
                        </a:rPr>
                        <a:t>Over $1 Billion</a:t>
                      </a:r>
                      <a:endParaRPr lang="en-US" sz="1800" b="0" i="0" u="none" strike="noStrike" dirty="0">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dirty="0">
                          <a:solidFill>
                            <a:schemeClr val="tx1"/>
                          </a:solidFill>
                          <a:effectLst/>
                          <a:latin typeface="Georgia" panose="02040502050405020303" pitchFamily="18" charset="0"/>
                        </a:rPr>
                        <a:t>13</a:t>
                      </a:r>
                      <a:endParaRPr lang="en-US" sz="1800" b="0" i="0" u="none" strike="noStrike" dirty="0">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dirty="0">
                          <a:solidFill>
                            <a:schemeClr val="tx1"/>
                          </a:solidFill>
                          <a:effectLst/>
                          <a:latin typeface="Georgia" panose="02040502050405020303" pitchFamily="18" charset="0"/>
                        </a:rPr>
                        <a:t>7</a:t>
                      </a:r>
                      <a:endParaRPr lang="en-US" sz="1800" b="0" i="0" u="none" strike="noStrike" dirty="0">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dirty="0">
                          <a:solidFill>
                            <a:schemeClr val="tx1"/>
                          </a:solidFill>
                          <a:effectLst/>
                          <a:latin typeface="Georgia" panose="02040502050405020303" pitchFamily="18" charset="0"/>
                        </a:rPr>
                        <a:t>19</a:t>
                      </a:r>
                      <a:endParaRPr lang="en-US" sz="1800" b="0" i="0" u="none" strike="noStrike" dirty="0">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dirty="0">
                          <a:solidFill>
                            <a:schemeClr val="tx1"/>
                          </a:solidFill>
                          <a:effectLst/>
                          <a:latin typeface="Georgia" panose="02040502050405020303" pitchFamily="18" charset="0"/>
                        </a:rPr>
                        <a:t>58</a:t>
                      </a:r>
                      <a:endParaRPr lang="en-US" sz="1800" b="0" i="0" u="none" strike="noStrike" dirty="0">
                        <a:solidFill>
                          <a:schemeClr val="tx1"/>
                        </a:solidFill>
                        <a:effectLst/>
                        <a:latin typeface="Georgia" panose="02040502050405020303" pitchFamily="18" charset="0"/>
                      </a:endParaRPr>
                    </a:p>
                  </a:txBody>
                  <a:tcPr marL="7620" marR="7620" marT="7620" marB="0" anchor="b">
                    <a:solidFill>
                      <a:schemeClr val="accent5">
                        <a:lumMod val="20000"/>
                        <a:lumOff val="80000"/>
                      </a:schemeClr>
                    </a:solidFill>
                  </a:tcPr>
                </a:tc>
                <a:tc>
                  <a:txBody>
                    <a:bodyPr/>
                    <a:lstStyle/>
                    <a:p>
                      <a:pPr algn="r" fontAlgn="b"/>
                      <a:r>
                        <a:rPr lang="en-US" sz="1800" u="none" strike="noStrike">
                          <a:solidFill>
                            <a:schemeClr val="tx1"/>
                          </a:solidFill>
                          <a:effectLst/>
                          <a:latin typeface="Georgia" panose="02040502050405020303" pitchFamily="18" charset="0"/>
                        </a:rPr>
                        <a:t>3</a:t>
                      </a:r>
                      <a:endParaRPr lang="en-US" sz="1800" b="0" i="0" u="none" strike="noStrike">
                        <a:solidFill>
                          <a:schemeClr val="tx1"/>
                        </a:solidFill>
                        <a:effectLst/>
                        <a:latin typeface="Georgia" panose="02040502050405020303" pitchFamily="18" charset="0"/>
                      </a:endParaRPr>
                    </a:p>
                  </a:txBody>
                  <a:tcPr marL="7620" marR="7620" marT="7620" marB="0" anchor="b"/>
                </a:tc>
                <a:extLst>
                  <a:ext uri="{0D108BD9-81ED-4DB2-BD59-A6C34878D82A}">
                    <a16:rowId xmlns:a16="http://schemas.microsoft.com/office/drawing/2014/main" val="693560540"/>
                  </a:ext>
                </a:extLst>
              </a:tr>
              <a:tr h="401805">
                <a:tc>
                  <a:txBody>
                    <a:bodyPr/>
                    <a:lstStyle/>
                    <a:p>
                      <a:pPr algn="l" fontAlgn="b"/>
                      <a:r>
                        <a:rPr lang="en-US" sz="1800" u="none" strike="noStrike">
                          <a:solidFill>
                            <a:schemeClr val="tx1"/>
                          </a:solidFill>
                          <a:effectLst/>
                          <a:latin typeface="Georgia" panose="02040502050405020303" pitchFamily="18" charset="0"/>
                        </a:rPr>
                        <a:t>$501 Million to $1 Billion</a:t>
                      </a:r>
                      <a:endParaRPr lang="en-US" sz="1800" b="0" i="0" u="none" strike="noStrike">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dirty="0">
                          <a:solidFill>
                            <a:schemeClr val="tx1"/>
                          </a:solidFill>
                          <a:effectLst/>
                          <a:latin typeface="Georgia" panose="02040502050405020303" pitchFamily="18" charset="0"/>
                        </a:rPr>
                        <a:t>22</a:t>
                      </a:r>
                      <a:endParaRPr lang="en-US" sz="1800" b="0" i="0" u="none" strike="noStrike" dirty="0">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dirty="0">
                          <a:solidFill>
                            <a:schemeClr val="tx1"/>
                          </a:solidFill>
                          <a:effectLst/>
                          <a:latin typeface="Georgia" panose="02040502050405020303" pitchFamily="18" charset="0"/>
                        </a:rPr>
                        <a:t>10</a:t>
                      </a:r>
                      <a:endParaRPr lang="en-US" sz="1800" b="0" i="0" u="none" strike="noStrike" dirty="0">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dirty="0">
                          <a:solidFill>
                            <a:schemeClr val="tx1"/>
                          </a:solidFill>
                          <a:effectLst/>
                          <a:latin typeface="Georgia" panose="02040502050405020303" pitchFamily="18" charset="0"/>
                        </a:rPr>
                        <a:t>22</a:t>
                      </a:r>
                      <a:endParaRPr lang="en-US" sz="1800" b="0" i="0" u="none" strike="noStrike" dirty="0">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dirty="0">
                          <a:solidFill>
                            <a:schemeClr val="tx1"/>
                          </a:solidFill>
                          <a:effectLst/>
                          <a:latin typeface="Georgia" panose="02040502050405020303" pitchFamily="18" charset="0"/>
                        </a:rPr>
                        <a:t>41</a:t>
                      </a:r>
                      <a:endParaRPr lang="en-US" sz="1800" b="0" i="0" u="none" strike="noStrike" dirty="0">
                        <a:solidFill>
                          <a:schemeClr val="tx1"/>
                        </a:solidFill>
                        <a:effectLst/>
                        <a:latin typeface="Georgia" panose="02040502050405020303" pitchFamily="18" charset="0"/>
                      </a:endParaRPr>
                    </a:p>
                  </a:txBody>
                  <a:tcPr marL="7620" marR="7620" marT="7620" marB="0" anchor="b">
                    <a:solidFill>
                      <a:schemeClr val="accent5">
                        <a:lumMod val="20000"/>
                        <a:lumOff val="80000"/>
                      </a:schemeClr>
                    </a:solidFill>
                  </a:tcPr>
                </a:tc>
                <a:tc>
                  <a:txBody>
                    <a:bodyPr/>
                    <a:lstStyle/>
                    <a:p>
                      <a:pPr algn="r" fontAlgn="b"/>
                      <a:r>
                        <a:rPr lang="en-US" sz="1800" u="none" strike="noStrike">
                          <a:solidFill>
                            <a:schemeClr val="tx1"/>
                          </a:solidFill>
                          <a:effectLst/>
                          <a:latin typeface="Georgia" panose="02040502050405020303" pitchFamily="18" charset="0"/>
                        </a:rPr>
                        <a:t>5</a:t>
                      </a:r>
                      <a:endParaRPr lang="en-US" sz="1800" b="0" i="0" u="none" strike="noStrike">
                        <a:solidFill>
                          <a:schemeClr val="tx1"/>
                        </a:solidFill>
                        <a:effectLst/>
                        <a:latin typeface="Georgia" panose="02040502050405020303" pitchFamily="18" charset="0"/>
                      </a:endParaRPr>
                    </a:p>
                  </a:txBody>
                  <a:tcPr marL="7620" marR="7620" marT="7620" marB="0" anchor="b"/>
                </a:tc>
                <a:extLst>
                  <a:ext uri="{0D108BD9-81ED-4DB2-BD59-A6C34878D82A}">
                    <a16:rowId xmlns:a16="http://schemas.microsoft.com/office/drawing/2014/main" val="1291499385"/>
                  </a:ext>
                </a:extLst>
              </a:tr>
              <a:tr h="401805">
                <a:tc>
                  <a:txBody>
                    <a:bodyPr/>
                    <a:lstStyle/>
                    <a:p>
                      <a:pPr algn="l" fontAlgn="b"/>
                      <a:r>
                        <a:rPr lang="en-US" sz="1800" u="none" strike="noStrike">
                          <a:solidFill>
                            <a:schemeClr val="tx1"/>
                          </a:solidFill>
                          <a:effectLst/>
                          <a:latin typeface="Georgia" panose="02040502050405020303" pitchFamily="18" charset="0"/>
                        </a:rPr>
                        <a:t>$251 Million to $500 Million</a:t>
                      </a:r>
                      <a:endParaRPr lang="en-US" sz="1800" b="0" i="0" u="none" strike="noStrike">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a:solidFill>
                            <a:schemeClr val="tx1"/>
                          </a:solidFill>
                          <a:effectLst/>
                          <a:latin typeface="Georgia" panose="02040502050405020303" pitchFamily="18" charset="0"/>
                        </a:rPr>
                        <a:t>24</a:t>
                      </a:r>
                      <a:endParaRPr lang="en-US" sz="1800" b="0" i="0" u="none" strike="noStrike">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dirty="0">
                          <a:solidFill>
                            <a:schemeClr val="tx1"/>
                          </a:solidFill>
                          <a:effectLst/>
                          <a:latin typeface="Georgia" panose="02040502050405020303" pitchFamily="18" charset="0"/>
                        </a:rPr>
                        <a:t>12</a:t>
                      </a:r>
                      <a:endParaRPr lang="en-US" sz="1800" b="0" i="0" u="none" strike="noStrike" dirty="0">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dirty="0">
                          <a:solidFill>
                            <a:schemeClr val="tx1"/>
                          </a:solidFill>
                          <a:effectLst/>
                          <a:latin typeface="Georgia" panose="02040502050405020303" pitchFamily="18" charset="0"/>
                        </a:rPr>
                        <a:t>22</a:t>
                      </a:r>
                      <a:endParaRPr lang="en-US" sz="1800" b="0" i="0" u="none" strike="noStrike" dirty="0">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dirty="0">
                          <a:solidFill>
                            <a:schemeClr val="tx1"/>
                          </a:solidFill>
                          <a:effectLst/>
                          <a:latin typeface="Georgia" panose="02040502050405020303" pitchFamily="18" charset="0"/>
                        </a:rPr>
                        <a:t>38</a:t>
                      </a:r>
                      <a:endParaRPr lang="en-US" sz="1800" b="0" i="0" u="none" strike="noStrike" dirty="0">
                        <a:solidFill>
                          <a:schemeClr val="tx1"/>
                        </a:solidFill>
                        <a:effectLst/>
                        <a:latin typeface="Georgia" panose="02040502050405020303" pitchFamily="18" charset="0"/>
                      </a:endParaRPr>
                    </a:p>
                  </a:txBody>
                  <a:tcPr marL="7620" marR="7620" marT="7620" marB="0" anchor="b">
                    <a:solidFill>
                      <a:schemeClr val="accent5">
                        <a:lumMod val="20000"/>
                        <a:lumOff val="80000"/>
                      </a:schemeClr>
                    </a:solidFill>
                  </a:tcPr>
                </a:tc>
                <a:tc>
                  <a:txBody>
                    <a:bodyPr/>
                    <a:lstStyle/>
                    <a:p>
                      <a:pPr algn="r" fontAlgn="b"/>
                      <a:r>
                        <a:rPr lang="en-US" sz="1800" u="none" strike="noStrike" dirty="0">
                          <a:solidFill>
                            <a:schemeClr val="tx1"/>
                          </a:solidFill>
                          <a:effectLst/>
                          <a:latin typeface="Georgia" panose="02040502050405020303" pitchFamily="18" charset="0"/>
                        </a:rPr>
                        <a:t>4</a:t>
                      </a:r>
                      <a:endParaRPr lang="en-US" sz="1800" b="0" i="0" u="none" strike="noStrike" dirty="0">
                        <a:solidFill>
                          <a:schemeClr val="tx1"/>
                        </a:solidFill>
                        <a:effectLst/>
                        <a:latin typeface="Georgia" panose="02040502050405020303" pitchFamily="18" charset="0"/>
                      </a:endParaRPr>
                    </a:p>
                  </a:txBody>
                  <a:tcPr marL="7620" marR="7620" marT="7620" marB="0" anchor="b"/>
                </a:tc>
                <a:extLst>
                  <a:ext uri="{0D108BD9-81ED-4DB2-BD59-A6C34878D82A}">
                    <a16:rowId xmlns:a16="http://schemas.microsoft.com/office/drawing/2014/main" val="1660506538"/>
                  </a:ext>
                </a:extLst>
              </a:tr>
              <a:tr h="401805">
                <a:tc>
                  <a:txBody>
                    <a:bodyPr/>
                    <a:lstStyle/>
                    <a:p>
                      <a:pPr algn="l" fontAlgn="b"/>
                      <a:r>
                        <a:rPr lang="en-US" sz="1800" u="none" strike="noStrike">
                          <a:solidFill>
                            <a:schemeClr val="tx1"/>
                          </a:solidFill>
                          <a:effectLst/>
                          <a:latin typeface="Georgia" panose="02040502050405020303" pitchFamily="18" charset="0"/>
                        </a:rPr>
                        <a:t>$101 Million to $250 Million</a:t>
                      </a:r>
                      <a:endParaRPr lang="en-US" sz="1800" b="0" i="0" u="none" strike="noStrike">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a:solidFill>
                            <a:schemeClr val="tx1"/>
                          </a:solidFill>
                          <a:effectLst/>
                          <a:latin typeface="Georgia" panose="02040502050405020303" pitchFamily="18" charset="0"/>
                        </a:rPr>
                        <a:t>31</a:t>
                      </a:r>
                      <a:endParaRPr lang="en-US" sz="1800" b="0" i="0" u="none" strike="noStrike">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a:solidFill>
                            <a:schemeClr val="tx1"/>
                          </a:solidFill>
                          <a:effectLst/>
                          <a:latin typeface="Georgia" panose="02040502050405020303" pitchFamily="18" charset="0"/>
                        </a:rPr>
                        <a:t>15</a:t>
                      </a:r>
                      <a:endParaRPr lang="en-US" sz="1800" b="0" i="0" u="none" strike="noStrike">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dirty="0">
                          <a:solidFill>
                            <a:schemeClr val="tx1"/>
                          </a:solidFill>
                          <a:effectLst/>
                          <a:latin typeface="Georgia" panose="02040502050405020303" pitchFamily="18" charset="0"/>
                        </a:rPr>
                        <a:t>22</a:t>
                      </a:r>
                      <a:endParaRPr lang="en-US" sz="1800" b="0" i="0" u="none" strike="noStrike" dirty="0">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dirty="0">
                          <a:solidFill>
                            <a:schemeClr val="tx1"/>
                          </a:solidFill>
                          <a:effectLst/>
                          <a:latin typeface="Georgia" panose="02040502050405020303" pitchFamily="18" charset="0"/>
                        </a:rPr>
                        <a:t>27</a:t>
                      </a:r>
                      <a:endParaRPr lang="en-US" sz="1800" b="0" i="0" u="none" strike="noStrike" dirty="0">
                        <a:solidFill>
                          <a:schemeClr val="tx1"/>
                        </a:solidFill>
                        <a:effectLst/>
                        <a:latin typeface="Georgia" panose="02040502050405020303" pitchFamily="18" charset="0"/>
                      </a:endParaRPr>
                    </a:p>
                  </a:txBody>
                  <a:tcPr marL="7620" marR="7620" marT="7620" marB="0" anchor="b">
                    <a:solidFill>
                      <a:schemeClr val="accent5">
                        <a:lumMod val="20000"/>
                        <a:lumOff val="80000"/>
                      </a:schemeClr>
                    </a:solidFill>
                  </a:tcPr>
                </a:tc>
                <a:tc>
                  <a:txBody>
                    <a:bodyPr/>
                    <a:lstStyle/>
                    <a:p>
                      <a:pPr algn="r" fontAlgn="b"/>
                      <a:r>
                        <a:rPr lang="en-US" sz="1800" u="none" strike="noStrike">
                          <a:solidFill>
                            <a:schemeClr val="tx1"/>
                          </a:solidFill>
                          <a:effectLst/>
                          <a:latin typeface="Georgia" panose="02040502050405020303" pitchFamily="18" charset="0"/>
                        </a:rPr>
                        <a:t>5</a:t>
                      </a:r>
                      <a:endParaRPr lang="en-US" sz="1800" b="0" i="0" u="none" strike="noStrike">
                        <a:solidFill>
                          <a:schemeClr val="tx1"/>
                        </a:solidFill>
                        <a:effectLst/>
                        <a:latin typeface="Georgia" panose="02040502050405020303" pitchFamily="18" charset="0"/>
                      </a:endParaRPr>
                    </a:p>
                  </a:txBody>
                  <a:tcPr marL="7620" marR="7620" marT="7620" marB="0" anchor="b"/>
                </a:tc>
                <a:extLst>
                  <a:ext uri="{0D108BD9-81ED-4DB2-BD59-A6C34878D82A}">
                    <a16:rowId xmlns:a16="http://schemas.microsoft.com/office/drawing/2014/main" val="3231584524"/>
                  </a:ext>
                </a:extLst>
              </a:tr>
              <a:tr h="401805">
                <a:tc>
                  <a:txBody>
                    <a:bodyPr/>
                    <a:lstStyle/>
                    <a:p>
                      <a:pPr algn="l" fontAlgn="b"/>
                      <a:r>
                        <a:rPr lang="en-US" sz="1800" u="none" strike="noStrike">
                          <a:solidFill>
                            <a:schemeClr val="tx1"/>
                          </a:solidFill>
                          <a:effectLst/>
                          <a:latin typeface="Georgia" panose="02040502050405020303" pitchFamily="18" charset="0"/>
                        </a:rPr>
                        <a:t>$51 Million to $100 Million</a:t>
                      </a:r>
                      <a:endParaRPr lang="en-US" sz="1800" b="0" i="0" u="none" strike="noStrike">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a:solidFill>
                            <a:schemeClr val="tx1"/>
                          </a:solidFill>
                          <a:effectLst/>
                          <a:latin typeface="Georgia" panose="02040502050405020303" pitchFamily="18" charset="0"/>
                        </a:rPr>
                        <a:t>34</a:t>
                      </a:r>
                      <a:endParaRPr lang="en-US" sz="1800" b="0" i="0" u="none" strike="noStrike">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a:solidFill>
                            <a:schemeClr val="tx1"/>
                          </a:solidFill>
                          <a:effectLst/>
                          <a:latin typeface="Georgia" panose="02040502050405020303" pitchFamily="18" charset="0"/>
                        </a:rPr>
                        <a:t>19</a:t>
                      </a:r>
                      <a:endParaRPr lang="en-US" sz="1800" b="0" i="0" u="none" strike="noStrike">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a:solidFill>
                            <a:schemeClr val="tx1"/>
                          </a:solidFill>
                          <a:effectLst/>
                          <a:latin typeface="Georgia" panose="02040502050405020303" pitchFamily="18" charset="0"/>
                        </a:rPr>
                        <a:t>22</a:t>
                      </a:r>
                      <a:endParaRPr lang="en-US" sz="1800" b="0" i="0" u="none" strike="noStrike">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dirty="0">
                          <a:solidFill>
                            <a:schemeClr val="tx1"/>
                          </a:solidFill>
                          <a:effectLst/>
                          <a:latin typeface="Georgia" panose="02040502050405020303" pitchFamily="18" charset="0"/>
                        </a:rPr>
                        <a:t>22</a:t>
                      </a:r>
                      <a:endParaRPr lang="en-US" sz="1800" b="0" i="0" u="none" strike="noStrike" dirty="0">
                        <a:solidFill>
                          <a:schemeClr val="tx1"/>
                        </a:solidFill>
                        <a:effectLst/>
                        <a:latin typeface="Georgia" panose="02040502050405020303" pitchFamily="18" charset="0"/>
                      </a:endParaRPr>
                    </a:p>
                  </a:txBody>
                  <a:tcPr marL="7620" marR="7620" marT="7620" marB="0" anchor="b">
                    <a:solidFill>
                      <a:schemeClr val="accent5">
                        <a:lumMod val="20000"/>
                        <a:lumOff val="80000"/>
                      </a:schemeClr>
                    </a:solidFill>
                  </a:tcPr>
                </a:tc>
                <a:tc>
                  <a:txBody>
                    <a:bodyPr/>
                    <a:lstStyle/>
                    <a:p>
                      <a:pPr algn="r" fontAlgn="b"/>
                      <a:r>
                        <a:rPr lang="en-US" sz="1800" u="none" strike="noStrike" dirty="0">
                          <a:solidFill>
                            <a:schemeClr val="tx1"/>
                          </a:solidFill>
                          <a:effectLst/>
                          <a:latin typeface="Georgia" panose="02040502050405020303" pitchFamily="18" charset="0"/>
                        </a:rPr>
                        <a:t>3</a:t>
                      </a:r>
                      <a:endParaRPr lang="en-US" sz="1800" b="0" i="0" u="none" strike="noStrike" dirty="0">
                        <a:solidFill>
                          <a:schemeClr val="tx1"/>
                        </a:solidFill>
                        <a:effectLst/>
                        <a:latin typeface="Georgia" panose="02040502050405020303" pitchFamily="18" charset="0"/>
                      </a:endParaRPr>
                    </a:p>
                  </a:txBody>
                  <a:tcPr marL="7620" marR="7620" marT="7620" marB="0" anchor="b"/>
                </a:tc>
                <a:extLst>
                  <a:ext uri="{0D108BD9-81ED-4DB2-BD59-A6C34878D82A}">
                    <a16:rowId xmlns:a16="http://schemas.microsoft.com/office/drawing/2014/main" val="3896997767"/>
                  </a:ext>
                </a:extLst>
              </a:tr>
              <a:tr h="401805">
                <a:tc>
                  <a:txBody>
                    <a:bodyPr/>
                    <a:lstStyle/>
                    <a:p>
                      <a:pPr algn="l" fontAlgn="b"/>
                      <a:r>
                        <a:rPr lang="en-US" sz="1800" u="none" strike="noStrike">
                          <a:solidFill>
                            <a:schemeClr val="tx1"/>
                          </a:solidFill>
                          <a:effectLst/>
                          <a:latin typeface="Georgia" panose="02040502050405020303" pitchFamily="18" charset="0"/>
                        </a:rPr>
                        <a:t>$25 Million to $50 Million</a:t>
                      </a:r>
                      <a:endParaRPr lang="en-US" sz="1800" b="0" i="0" u="none" strike="noStrike">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a:solidFill>
                            <a:schemeClr val="tx1"/>
                          </a:solidFill>
                          <a:effectLst/>
                          <a:latin typeface="Georgia" panose="02040502050405020303" pitchFamily="18" charset="0"/>
                        </a:rPr>
                        <a:t>39</a:t>
                      </a:r>
                      <a:endParaRPr lang="en-US" sz="1800" b="0" i="0" u="none" strike="noStrike">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a:solidFill>
                            <a:schemeClr val="tx1"/>
                          </a:solidFill>
                          <a:effectLst/>
                          <a:latin typeface="Georgia" panose="02040502050405020303" pitchFamily="18" charset="0"/>
                        </a:rPr>
                        <a:t>22</a:t>
                      </a:r>
                      <a:endParaRPr lang="en-US" sz="1800" b="0" i="0" u="none" strike="noStrike">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a:solidFill>
                            <a:schemeClr val="tx1"/>
                          </a:solidFill>
                          <a:effectLst/>
                          <a:latin typeface="Georgia" panose="02040502050405020303" pitchFamily="18" charset="0"/>
                        </a:rPr>
                        <a:t>18</a:t>
                      </a:r>
                      <a:endParaRPr lang="en-US" sz="1800" b="0" i="0" u="none" strike="noStrike">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dirty="0">
                          <a:solidFill>
                            <a:schemeClr val="tx1"/>
                          </a:solidFill>
                          <a:effectLst/>
                          <a:latin typeface="Georgia" panose="02040502050405020303" pitchFamily="18" charset="0"/>
                        </a:rPr>
                        <a:t>16</a:t>
                      </a:r>
                      <a:endParaRPr lang="en-US" sz="1800" b="0" i="0" u="none" strike="noStrike" dirty="0">
                        <a:solidFill>
                          <a:schemeClr val="tx1"/>
                        </a:solidFill>
                        <a:effectLst/>
                        <a:latin typeface="Georgia" panose="02040502050405020303" pitchFamily="18" charset="0"/>
                      </a:endParaRPr>
                    </a:p>
                  </a:txBody>
                  <a:tcPr marL="7620" marR="7620" marT="7620" marB="0" anchor="b">
                    <a:solidFill>
                      <a:schemeClr val="accent5">
                        <a:lumMod val="20000"/>
                        <a:lumOff val="80000"/>
                      </a:schemeClr>
                    </a:solidFill>
                  </a:tcPr>
                </a:tc>
                <a:tc>
                  <a:txBody>
                    <a:bodyPr/>
                    <a:lstStyle/>
                    <a:p>
                      <a:pPr algn="r" fontAlgn="b"/>
                      <a:r>
                        <a:rPr lang="en-US" sz="1800" u="none" strike="noStrike" dirty="0">
                          <a:solidFill>
                            <a:schemeClr val="tx1"/>
                          </a:solidFill>
                          <a:effectLst/>
                          <a:latin typeface="Georgia" panose="02040502050405020303" pitchFamily="18" charset="0"/>
                        </a:rPr>
                        <a:t>5</a:t>
                      </a:r>
                      <a:endParaRPr lang="en-US" sz="1800" b="0" i="0" u="none" strike="noStrike" dirty="0">
                        <a:solidFill>
                          <a:schemeClr val="tx1"/>
                        </a:solidFill>
                        <a:effectLst/>
                        <a:latin typeface="Georgia" panose="02040502050405020303" pitchFamily="18" charset="0"/>
                      </a:endParaRPr>
                    </a:p>
                  </a:txBody>
                  <a:tcPr marL="7620" marR="7620" marT="7620" marB="0" anchor="b"/>
                </a:tc>
                <a:extLst>
                  <a:ext uri="{0D108BD9-81ED-4DB2-BD59-A6C34878D82A}">
                    <a16:rowId xmlns:a16="http://schemas.microsoft.com/office/drawing/2014/main" val="1191331079"/>
                  </a:ext>
                </a:extLst>
              </a:tr>
              <a:tr h="401805">
                <a:tc>
                  <a:txBody>
                    <a:bodyPr/>
                    <a:lstStyle/>
                    <a:p>
                      <a:pPr algn="l" fontAlgn="b"/>
                      <a:r>
                        <a:rPr lang="en-US" sz="1800" u="none" strike="noStrike" dirty="0">
                          <a:solidFill>
                            <a:schemeClr val="tx1"/>
                          </a:solidFill>
                          <a:effectLst/>
                          <a:latin typeface="Georgia" panose="02040502050405020303" pitchFamily="18" charset="0"/>
                        </a:rPr>
                        <a:t>Under $25 Million</a:t>
                      </a:r>
                      <a:endParaRPr lang="en-US" sz="1800" b="0" i="0" u="none" strike="noStrike" dirty="0">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a:solidFill>
                            <a:schemeClr val="tx1"/>
                          </a:solidFill>
                          <a:effectLst/>
                          <a:latin typeface="Georgia" panose="02040502050405020303" pitchFamily="18" charset="0"/>
                        </a:rPr>
                        <a:t>45</a:t>
                      </a:r>
                      <a:endParaRPr lang="en-US" sz="1800" b="0" i="0" u="none" strike="noStrike">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a:solidFill>
                            <a:schemeClr val="tx1"/>
                          </a:solidFill>
                          <a:effectLst/>
                          <a:latin typeface="Georgia" panose="02040502050405020303" pitchFamily="18" charset="0"/>
                        </a:rPr>
                        <a:t>24</a:t>
                      </a:r>
                      <a:endParaRPr lang="en-US" sz="1800" b="0" i="0" u="none" strike="noStrike">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a:solidFill>
                            <a:schemeClr val="tx1"/>
                          </a:solidFill>
                          <a:effectLst/>
                          <a:latin typeface="Georgia" panose="02040502050405020303" pitchFamily="18" charset="0"/>
                        </a:rPr>
                        <a:t>15</a:t>
                      </a:r>
                      <a:endParaRPr lang="en-US" sz="1800" b="0" i="0" u="none" strike="noStrike">
                        <a:solidFill>
                          <a:schemeClr val="tx1"/>
                        </a:solidFill>
                        <a:effectLst/>
                        <a:latin typeface="Georgia" panose="02040502050405020303" pitchFamily="18" charset="0"/>
                      </a:endParaRPr>
                    </a:p>
                  </a:txBody>
                  <a:tcPr marL="7620" marR="7620" marT="7620" marB="0" anchor="b"/>
                </a:tc>
                <a:tc>
                  <a:txBody>
                    <a:bodyPr/>
                    <a:lstStyle/>
                    <a:p>
                      <a:pPr algn="r" fontAlgn="b"/>
                      <a:r>
                        <a:rPr lang="en-US" sz="1800" u="none" strike="noStrike" dirty="0">
                          <a:solidFill>
                            <a:schemeClr val="tx1"/>
                          </a:solidFill>
                          <a:effectLst/>
                          <a:latin typeface="Georgia" panose="02040502050405020303" pitchFamily="18" charset="0"/>
                        </a:rPr>
                        <a:t>11</a:t>
                      </a:r>
                      <a:endParaRPr lang="en-US" sz="1800" b="0" i="0" u="none" strike="noStrike" dirty="0">
                        <a:solidFill>
                          <a:schemeClr val="tx1"/>
                        </a:solidFill>
                        <a:effectLst/>
                        <a:latin typeface="Georgia" panose="02040502050405020303" pitchFamily="18" charset="0"/>
                      </a:endParaRPr>
                    </a:p>
                  </a:txBody>
                  <a:tcPr marL="7620" marR="7620" marT="7620" marB="0" anchor="b">
                    <a:solidFill>
                      <a:schemeClr val="accent5">
                        <a:lumMod val="20000"/>
                        <a:lumOff val="80000"/>
                      </a:schemeClr>
                    </a:solidFill>
                  </a:tcPr>
                </a:tc>
                <a:tc>
                  <a:txBody>
                    <a:bodyPr/>
                    <a:lstStyle/>
                    <a:p>
                      <a:pPr algn="r" fontAlgn="b"/>
                      <a:r>
                        <a:rPr lang="en-US" sz="1800" u="none" strike="noStrike" dirty="0">
                          <a:solidFill>
                            <a:schemeClr val="tx1"/>
                          </a:solidFill>
                          <a:effectLst/>
                          <a:latin typeface="Georgia" panose="02040502050405020303" pitchFamily="18" charset="0"/>
                        </a:rPr>
                        <a:t>5</a:t>
                      </a:r>
                      <a:endParaRPr lang="en-US" sz="1800" b="0" i="0" u="none" strike="noStrike" dirty="0">
                        <a:solidFill>
                          <a:schemeClr val="tx1"/>
                        </a:solidFill>
                        <a:effectLst/>
                        <a:latin typeface="Georgia" panose="02040502050405020303" pitchFamily="18" charset="0"/>
                      </a:endParaRPr>
                    </a:p>
                  </a:txBody>
                  <a:tcPr marL="7620" marR="7620" marT="7620" marB="0" anchor="b"/>
                </a:tc>
                <a:extLst>
                  <a:ext uri="{0D108BD9-81ED-4DB2-BD59-A6C34878D82A}">
                    <a16:rowId xmlns:a16="http://schemas.microsoft.com/office/drawing/2014/main" val="3157403591"/>
                  </a:ext>
                </a:extLst>
              </a:tr>
            </a:tbl>
          </a:graphicData>
        </a:graphic>
      </p:graphicFrame>
      <p:sp>
        <p:nvSpPr>
          <p:cNvPr id="4" name="TextBox 3">
            <a:extLst>
              <a:ext uri="{FF2B5EF4-FFF2-40B4-BE49-F238E27FC236}">
                <a16:creationId xmlns:a16="http://schemas.microsoft.com/office/drawing/2014/main" id="{2BB2E380-0836-4E9F-ADCB-C73BB6AB76D4}"/>
              </a:ext>
            </a:extLst>
          </p:cNvPr>
          <p:cNvSpPr txBox="1"/>
          <p:nvPr/>
        </p:nvSpPr>
        <p:spPr>
          <a:xfrm>
            <a:off x="861962" y="886202"/>
            <a:ext cx="10468076" cy="1138773"/>
          </a:xfrm>
          <a:prstGeom prst="rect">
            <a:avLst/>
          </a:prstGeom>
          <a:noFill/>
        </p:spPr>
        <p:txBody>
          <a:bodyPr wrap="square" rtlCol="0">
            <a:spAutoFit/>
          </a:bodyPr>
          <a:lstStyle/>
          <a:p>
            <a:endParaRPr lang="en-US" sz="2000" dirty="0">
              <a:latin typeface="Georgia" panose="02040502050405020303" pitchFamily="18" charset="0"/>
            </a:endParaRPr>
          </a:p>
          <a:p>
            <a:r>
              <a:rPr lang="en-US" sz="2400" b="1" dirty="0">
                <a:solidFill>
                  <a:schemeClr val="accent1">
                    <a:lumMod val="50000"/>
                  </a:schemeClr>
                </a:solidFill>
                <a:latin typeface="Georgia" panose="02040502050405020303" pitchFamily="18" charset="0"/>
              </a:rPr>
              <a:t>Asset Allocations for U.S. College and University Endowments and Affiliated Foundations, Fiscal Year 2018 (6/30/2018)</a:t>
            </a:r>
            <a:endParaRPr lang="en-US" sz="2400" dirty="0">
              <a:solidFill>
                <a:schemeClr val="accent1">
                  <a:lumMod val="50000"/>
                </a:schemeClr>
              </a:solidFill>
              <a:latin typeface="Georgia" panose="02040502050405020303" pitchFamily="18" charset="0"/>
            </a:endParaRPr>
          </a:p>
        </p:txBody>
      </p:sp>
      <p:sp>
        <p:nvSpPr>
          <p:cNvPr id="5" name="TextBox 4">
            <a:extLst>
              <a:ext uri="{FF2B5EF4-FFF2-40B4-BE49-F238E27FC236}">
                <a16:creationId xmlns:a16="http://schemas.microsoft.com/office/drawing/2014/main" id="{F1DF0BC9-3C94-4598-829A-84C73B702050}"/>
              </a:ext>
            </a:extLst>
          </p:cNvPr>
          <p:cNvSpPr txBox="1"/>
          <p:nvPr/>
        </p:nvSpPr>
        <p:spPr>
          <a:xfrm>
            <a:off x="861962" y="5526629"/>
            <a:ext cx="10468076" cy="246221"/>
          </a:xfrm>
          <a:prstGeom prst="rect">
            <a:avLst/>
          </a:prstGeom>
          <a:noFill/>
        </p:spPr>
        <p:txBody>
          <a:bodyPr wrap="square" rtlCol="0">
            <a:spAutoFit/>
          </a:bodyPr>
          <a:lstStyle/>
          <a:p>
            <a:r>
              <a:rPr lang="en-US" sz="1000" i="1" dirty="0">
                <a:latin typeface="Georgia" panose="02040502050405020303" pitchFamily="18" charset="0"/>
              </a:rPr>
              <a:t>Source: 2018 NACUBO-TIAA Study of Endowments </a:t>
            </a:r>
          </a:p>
        </p:txBody>
      </p:sp>
    </p:spTree>
    <p:extLst>
      <p:ext uri="{BB962C8B-B14F-4D97-AF65-F5344CB8AC3E}">
        <p14:creationId xmlns:p14="http://schemas.microsoft.com/office/powerpoint/2010/main" val="2326873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AE2B672-2E8A-4DFF-A8BF-0B9DC0A28A76}"/>
              </a:ext>
            </a:extLst>
          </p:cNvPr>
          <p:cNvGraphicFramePr>
            <a:graphicFrameLocks noGrp="1"/>
          </p:cNvGraphicFramePr>
          <p:nvPr>
            <p:extLst>
              <p:ext uri="{D42A27DB-BD31-4B8C-83A1-F6EECF244321}">
                <p14:modId xmlns:p14="http://schemas.microsoft.com/office/powerpoint/2010/main" val="1596428408"/>
              </p:ext>
            </p:extLst>
          </p:nvPr>
        </p:nvGraphicFramePr>
        <p:xfrm>
          <a:off x="1537447" y="1434353"/>
          <a:ext cx="9117106" cy="3702426"/>
        </p:xfrm>
        <a:graphic>
          <a:graphicData uri="http://schemas.openxmlformats.org/drawingml/2006/table">
            <a:tbl>
              <a:tblPr firstRow="1" firstCol="1" bandRow="1"/>
              <a:tblGrid>
                <a:gridCol w="2514600">
                  <a:extLst>
                    <a:ext uri="{9D8B030D-6E8A-4147-A177-3AD203B41FA5}">
                      <a16:colId xmlns:a16="http://schemas.microsoft.com/office/drawing/2014/main" val="3803353737"/>
                    </a:ext>
                  </a:extLst>
                </a:gridCol>
                <a:gridCol w="3301253">
                  <a:extLst>
                    <a:ext uri="{9D8B030D-6E8A-4147-A177-3AD203B41FA5}">
                      <a16:colId xmlns:a16="http://schemas.microsoft.com/office/drawing/2014/main" val="4244020935"/>
                    </a:ext>
                  </a:extLst>
                </a:gridCol>
                <a:gridCol w="3301253">
                  <a:extLst>
                    <a:ext uri="{9D8B030D-6E8A-4147-A177-3AD203B41FA5}">
                      <a16:colId xmlns:a16="http://schemas.microsoft.com/office/drawing/2014/main" val="1099424311"/>
                    </a:ext>
                  </a:extLst>
                </a:gridCol>
              </a:tblGrid>
              <a:tr h="528918">
                <a:tc>
                  <a:txBody>
                    <a:bodyPr/>
                    <a:lstStyle/>
                    <a:p>
                      <a:pPr marL="0" marR="0" algn="ctr">
                        <a:spcBef>
                          <a:spcPts val="0"/>
                        </a:spcBef>
                        <a:spcAft>
                          <a:spcPts val="0"/>
                        </a:spcAft>
                      </a:pPr>
                      <a:r>
                        <a:rPr lang="en-US" sz="1600" b="1">
                          <a:solidFill>
                            <a:srgbClr val="FFFFFF"/>
                          </a:solidFill>
                          <a:effectLst/>
                          <a:latin typeface="Georgia" panose="02040502050405020303" pitchFamily="18" charset="0"/>
                          <a:ea typeface="Calibri" panose="020F0502020204030204" pitchFamily="34" charset="0"/>
                          <a:cs typeface="Times New Roman" panose="02020603050405020304" pitchFamily="18" charset="0"/>
                        </a:rPr>
                        <a:t> </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US" sz="1600" b="1" dirty="0">
                          <a:solidFill>
                            <a:srgbClr val="FFFFFF"/>
                          </a:solidFill>
                          <a:effectLst/>
                          <a:latin typeface="Georgia" panose="02040502050405020303" pitchFamily="18" charset="0"/>
                          <a:ea typeface="Calibri" panose="020F0502020204030204" pitchFamily="34" charset="0"/>
                          <a:cs typeface="Times New Roman" panose="02020603050405020304" pitchFamily="18" charset="0"/>
                        </a:rPr>
                        <a:t>Convergent Strategies</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US" sz="1600" b="1" dirty="0">
                          <a:solidFill>
                            <a:srgbClr val="FFFFFF"/>
                          </a:solidFill>
                          <a:effectLst/>
                          <a:latin typeface="Georgia" panose="02040502050405020303" pitchFamily="18" charset="0"/>
                          <a:ea typeface="Calibri" panose="020F0502020204030204" pitchFamily="34" charset="0"/>
                          <a:cs typeface="Times New Roman" panose="02020603050405020304" pitchFamily="18" charset="0"/>
                        </a:rPr>
                        <a:t>Divergent Strategies</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3864"/>
                    </a:solidFill>
                  </a:tcPr>
                </a:tc>
                <a:extLst>
                  <a:ext uri="{0D108BD9-81ED-4DB2-BD59-A6C34878D82A}">
                    <a16:rowId xmlns:a16="http://schemas.microsoft.com/office/drawing/2014/main" val="1028746671"/>
                  </a:ext>
                </a:extLst>
              </a:tr>
              <a:tr h="528918">
                <a:tc rowSpan="2">
                  <a:txBody>
                    <a:bodyPr/>
                    <a:lstStyle/>
                    <a:p>
                      <a:pPr marL="0" marR="0">
                        <a:spcBef>
                          <a:spcPts val="0"/>
                        </a:spcBef>
                        <a:spcAft>
                          <a:spcPts val="0"/>
                        </a:spcAft>
                      </a:pPr>
                      <a:r>
                        <a:rPr lang="en-US" sz="1400" b="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Traditional Investments</a:t>
                      </a:r>
                      <a:endParaRPr lang="en-US" sz="14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US" sz="14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Long Only Equity</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US" sz="14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Long Only Momentum</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706029056"/>
                  </a:ext>
                </a:extLst>
              </a:tr>
              <a:tr h="528918">
                <a:tc vMerge="1">
                  <a:txBody>
                    <a:bodyPr/>
                    <a:lstStyle/>
                    <a:p>
                      <a:endParaRPr lang="en-US"/>
                    </a:p>
                  </a:txBody>
                  <a:tcPr/>
                </a:tc>
                <a:tc>
                  <a:txBody>
                    <a:bodyPr/>
                    <a:lstStyle/>
                    <a:p>
                      <a:pPr marL="0" marR="0" algn="ctr">
                        <a:spcBef>
                          <a:spcPts val="0"/>
                        </a:spcBef>
                        <a:spcAft>
                          <a:spcPts val="0"/>
                        </a:spcAft>
                      </a:pPr>
                      <a:r>
                        <a:rPr lang="en-US" sz="14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Long Only Fixed Income</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US" sz="1400" dirty="0">
                          <a:effectLst/>
                          <a:latin typeface="Georgia" panose="02040502050405020303" pitchFamily="18"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505102755"/>
                  </a:ext>
                </a:extLst>
              </a:tr>
              <a:tr h="881530">
                <a:tc rowSpan="2">
                  <a:txBody>
                    <a:bodyPr/>
                    <a:lstStyle/>
                    <a:p>
                      <a:pPr marL="0" marR="0">
                        <a:spcBef>
                          <a:spcPts val="0"/>
                        </a:spcBef>
                        <a:spcAft>
                          <a:spcPts val="0"/>
                        </a:spcAft>
                      </a:pPr>
                      <a:r>
                        <a:rPr lang="en-US" sz="1400" b="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Alternative Investments</a:t>
                      </a:r>
                      <a:endParaRPr lang="en-US" sz="14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US" sz="14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Long Short Equity</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4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Event Driven</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US" sz="14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Managed Futures</a:t>
                      </a:r>
                    </a:p>
                    <a:p>
                      <a:pPr marL="0" marR="0" algn="ctr">
                        <a:spcBef>
                          <a:spcPts val="0"/>
                        </a:spcBef>
                        <a:spcAft>
                          <a:spcPts val="0"/>
                        </a:spcAft>
                      </a:pPr>
                      <a:r>
                        <a:rPr lang="en-US" sz="14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Event Driven</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412540047"/>
                  </a:ext>
                </a:extLst>
              </a:tr>
              <a:tr h="1234142">
                <a:tc vMerge="1">
                  <a:txBody>
                    <a:bodyPr/>
                    <a:lstStyle/>
                    <a:p>
                      <a:endParaRPr lang="en-US"/>
                    </a:p>
                  </a:txBody>
                  <a:tcPr/>
                </a:tc>
                <a:tc>
                  <a:txBody>
                    <a:bodyPr/>
                    <a:lstStyle/>
                    <a:p>
                      <a:pPr marL="0" marR="0" algn="ctr">
                        <a:spcBef>
                          <a:spcPts val="0"/>
                        </a:spcBef>
                        <a:spcAft>
                          <a:spcPts val="0"/>
                        </a:spcAft>
                      </a:pPr>
                      <a:r>
                        <a:rPr lang="en-US" sz="14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Long Short Fixed Income</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4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Relative Value Fixed Income</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4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Global Macro</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US" sz="14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Global Macro</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761615280"/>
                  </a:ext>
                </a:extLst>
              </a:tr>
            </a:tbl>
          </a:graphicData>
        </a:graphic>
      </p:graphicFrame>
      <p:sp>
        <p:nvSpPr>
          <p:cNvPr id="4" name="TextBox 3">
            <a:extLst>
              <a:ext uri="{FF2B5EF4-FFF2-40B4-BE49-F238E27FC236}">
                <a16:creationId xmlns:a16="http://schemas.microsoft.com/office/drawing/2014/main" id="{CAA56C4A-0960-49AE-B192-4702F360DD8B}"/>
              </a:ext>
            </a:extLst>
          </p:cNvPr>
          <p:cNvSpPr txBox="1"/>
          <p:nvPr/>
        </p:nvSpPr>
        <p:spPr>
          <a:xfrm>
            <a:off x="623250" y="5626847"/>
            <a:ext cx="10109403" cy="338554"/>
          </a:xfrm>
          <a:prstGeom prst="rect">
            <a:avLst/>
          </a:prstGeom>
          <a:noFill/>
        </p:spPr>
        <p:txBody>
          <a:bodyPr wrap="square" rtlCol="0">
            <a:spAutoFit/>
          </a:bodyPr>
          <a:lstStyle/>
          <a:p>
            <a:r>
              <a:rPr lang="en-US" sz="1600" dirty="0">
                <a:latin typeface="Georgia" panose="02040502050405020303" pitchFamily="18" charset="0"/>
              </a:rPr>
              <a:t>Source: Natixis Investment Managers. “Divergent Strategies: a new way to think about portfolio construction.”</a:t>
            </a:r>
          </a:p>
        </p:txBody>
      </p:sp>
    </p:spTree>
    <p:extLst>
      <p:ext uri="{BB962C8B-B14F-4D97-AF65-F5344CB8AC3E}">
        <p14:creationId xmlns:p14="http://schemas.microsoft.com/office/powerpoint/2010/main" val="3815593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0F746890-E335-4AAE-91B9-9EDDA229D8EE}"/>
              </a:ext>
            </a:extLst>
          </p:cNvPr>
          <p:cNvGraphicFramePr>
            <a:graphicFrameLocks noGrp="1"/>
          </p:cNvGraphicFramePr>
          <p:nvPr>
            <p:extLst>
              <p:ext uri="{D42A27DB-BD31-4B8C-83A1-F6EECF244321}">
                <p14:modId xmlns:p14="http://schemas.microsoft.com/office/powerpoint/2010/main" val="1408498208"/>
              </p:ext>
            </p:extLst>
          </p:nvPr>
        </p:nvGraphicFramePr>
        <p:xfrm>
          <a:off x="803565" y="1175808"/>
          <a:ext cx="10538693" cy="4506384"/>
        </p:xfrm>
        <a:graphic>
          <a:graphicData uri="http://schemas.openxmlformats.org/drawingml/2006/table">
            <a:tbl>
              <a:tblPr firstRow="1" firstCol="1" bandRow="1"/>
              <a:tblGrid>
                <a:gridCol w="2193187">
                  <a:extLst>
                    <a:ext uri="{9D8B030D-6E8A-4147-A177-3AD203B41FA5}">
                      <a16:colId xmlns:a16="http://schemas.microsoft.com/office/drawing/2014/main" val="3722631703"/>
                    </a:ext>
                  </a:extLst>
                </a:gridCol>
                <a:gridCol w="2674375">
                  <a:extLst>
                    <a:ext uri="{9D8B030D-6E8A-4147-A177-3AD203B41FA5}">
                      <a16:colId xmlns:a16="http://schemas.microsoft.com/office/drawing/2014/main" val="224762643"/>
                    </a:ext>
                  </a:extLst>
                </a:gridCol>
                <a:gridCol w="2900218">
                  <a:extLst>
                    <a:ext uri="{9D8B030D-6E8A-4147-A177-3AD203B41FA5}">
                      <a16:colId xmlns:a16="http://schemas.microsoft.com/office/drawing/2014/main" val="3499943170"/>
                    </a:ext>
                  </a:extLst>
                </a:gridCol>
                <a:gridCol w="2770913">
                  <a:extLst>
                    <a:ext uri="{9D8B030D-6E8A-4147-A177-3AD203B41FA5}">
                      <a16:colId xmlns:a16="http://schemas.microsoft.com/office/drawing/2014/main" val="373997767"/>
                    </a:ext>
                  </a:extLst>
                </a:gridCol>
              </a:tblGrid>
              <a:tr h="479403">
                <a:tc>
                  <a:txBody>
                    <a:bodyPr/>
                    <a:lstStyle/>
                    <a:p>
                      <a:pPr marL="0" marR="0">
                        <a:spcBef>
                          <a:spcPts val="0"/>
                        </a:spcBef>
                        <a:spcAft>
                          <a:spcPts val="0"/>
                        </a:spcAft>
                      </a:pPr>
                      <a:r>
                        <a:rPr lang="en-US" sz="1200" b="1">
                          <a:solidFill>
                            <a:srgbClr val="FFFFFF"/>
                          </a:solidFill>
                          <a:effectLst/>
                          <a:latin typeface="Georgia" panose="02040502050405020303" pitchFamily="18" charset="0"/>
                          <a:ea typeface="Calibri" panose="020F0502020204030204" pitchFamily="34" charset="0"/>
                          <a:cs typeface="Times New Roman" panose="02020603050405020304" pitchFamily="18" charset="0"/>
                        </a:rPr>
                        <a:t>Client Primary Goals</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3864"/>
                    </a:solidFill>
                  </a:tcPr>
                </a:tc>
                <a:tc>
                  <a:txBody>
                    <a:bodyPr/>
                    <a:lstStyle/>
                    <a:p>
                      <a:pPr marL="0" marR="0">
                        <a:spcBef>
                          <a:spcPts val="0"/>
                        </a:spcBef>
                        <a:spcAft>
                          <a:spcPts val="0"/>
                        </a:spcAft>
                      </a:pPr>
                      <a:r>
                        <a:rPr lang="en-US" sz="1200" b="1">
                          <a:solidFill>
                            <a:srgbClr val="FFFFFF"/>
                          </a:solidFill>
                          <a:effectLst/>
                          <a:latin typeface="Georgia" panose="02040502050405020303" pitchFamily="18" charset="0"/>
                          <a:ea typeface="Calibri" panose="020F0502020204030204" pitchFamily="34" charset="0"/>
                          <a:cs typeface="Times New Roman" panose="02020603050405020304" pitchFamily="18" charset="0"/>
                        </a:rPr>
                        <a:t>Primary Role of Alternative Investment</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3864"/>
                    </a:solidFill>
                  </a:tcPr>
                </a:tc>
                <a:tc>
                  <a:txBody>
                    <a:bodyPr/>
                    <a:lstStyle/>
                    <a:p>
                      <a:pPr marL="0" marR="0">
                        <a:spcBef>
                          <a:spcPts val="0"/>
                        </a:spcBef>
                        <a:spcAft>
                          <a:spcPts val="0"/>
                        </a:spcAft>
                      </a:pPr>
                      <a:r>
                        <a:rPr lang="en-US" sz="1200" b="1" dirty="0">
                          <a:solidFill>
                            <a:srgbClr val="FFFFFF"/>
                          </a:solidFill>
                          <a:effectLst/>
                          <a:latin typeface="Georgia" panose="02040502050405020303" pitchFamily="18" charset="0"/>
                          <a:ea typeface="Calibri" panose="020F0502020204030204" pitchFamily="34" charset="0"/>
                          <a:cs typeface="Times New Roman" panose="02020603050405020304" pitchFamily="18" charset="0"/>
                        </a:rPr>
                        <a:t>New Alternative Asset Category</a:t>
                      </a:r>
                      <a:endParaRPr lang="en-US" sz="12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3864"/>
                    </a:solidFill>
                  </a:tcPr>
                </a:tc>
                <a:tc>
                  <a:txBody>
                    <a:bodyPr/>
                    <a:lstStyle/>
                    <a:p>
                      <a:pPr marL="0" marR="0">
                        <a:spcBef>
                          <a:spcPts val="0"/>
                        </a:spcBef>
                        <a:spcAft>
                          <a:spcPts val="0"/>
                        </a:spcAft>
                      </a:pPr>
                      <a:r>
                        <a:rPr lang="en-US" sz="1200" b="1">
                          <a:solidFill>
                            <a:srgbClr val="FFFFFF"/>
                          </a:solidFill>
                          <a:effectLst/>
                          <a:latin typeface="Georgia" panose="02040502050405020303" pitchFamily="18" charset="0"/>
                          <a:ea typeface="Calibri" panose="020F0502020204030204" pitchFamily="34" charset="0"/>
                          <a:cs typeface="Times New Roman" panose="02020603050405020304" pitchFamily="18" charset="0"/>
                        </a:rPr>
                        <a:t>Client Primary Benchmark</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3864"/>
                    </a:solidFill>
                  </a:tcPr>
                </a:tc>
                <a:extLst>
                  <a:ext uri="{0D108BD9-81ED-4DB2-BD59-A6C34878D82A}">
                    <a16:rowId xmlns:a16="http://schemas.microsoft.com/office/drawing/2014/main" val="624915924"/>
                  </a:ext>
                </a:extLst>
              </a:tr>
              <a:tr h="958805">
                <a:tc>
                  <a:txBody>
                    <a:bodyPr/>
                    <a:lstStyle/>
                    <a:p>
                      <a:pPr marL="0" marR="0">
                        <a:spcBef>
                          <a:spcPts val="0"/>
                        </a:spcBef>
                        <a:spcAft>
                          <a:spcPts val="0"/>
                        </a:spcAft>
                      </a:pPr>
                      <a:r>
                        <a:rPr lang="en-US" sz="1200" b="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Capital Preservation</a:t>
                      </a:r>
                      <a:endParaRPr lang="en-US" sz="12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b="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Inflation Protection</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b="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Real Assets:</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Commodities ex Precious Metals</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Precious Metals / Gold</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Master Limited Partnerships</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Global REITs</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b="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Real Return: CPI Plus</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007516557"/>
                  </a:ext>
                </a:extLst>
              </a:tr>
              <a:tr h="575283">
                <a:tc>
                  <a:txBody>
                    <a:bodyPr/>
                    <a:lstStyle/>
                    <a:p>
                      <a:pPr marL="0" marR="0">
                        <a:spcBef>
                          <a:spcPts val="0"/>
                        </a:spcBef>
                        <a:spcAft>
                          <a:spcPts val="0"/>
                        </a:spcAft>
                      </a:pPr>
                      <a:r>
                        <a:rPr lang="en-US" sz="1200" b="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Income</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b="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Real Return Enhancement / Preservation</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b="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Total Return Assets:</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Equity Market Neutral</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Relative Value</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b="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LIBOR Plus; 3-Month US T-Bill Plus 300 bps</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209085413"/>
                  </a:ext>
                </a:extLst>
              </a:tr>
              <a:tr h="958805">
                <a:tc>
                  <a:txBody>
                    <a:bodyPr/>
                    <a:lstStyle/>
                    <a:p>
                      <a:pPr marL="0" marR="0">
                        <a:spcBef>
                          <a:spcPts val="0"/>
                        </a:spcBef>
                        <a:spcAft>
                          <a:spcPts val="0"/>
                        </a:spcAft>
                      </a:pPr>
                      <a:r>
                        <a:rPr lang="en-US" sz="1200" b="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Balanced Growth</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b="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Volatility Management</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b="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Equity Hedge Assets:</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Global Macro</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Managed Futures</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Hedge Fund of Fund i.e. Multistrategy Alternatives</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b="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Total Return; 60% Stocks / 40% Bonds</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686694158"/>
                  </a:ext>
                </a:extLst>
              </a:tr>
              <a:tr h="575283">
                <a:tc>
                  <a:txBody>
                    <a:bodyPr/>
                    <a:lstStyle/>
                    <a:p>
                      <a:pPr marL="0" marR="0">
                        <a:spcBef>
                          <a:spcPts val="0"/>
                        </a:spcBef>
                        <a:spcAft>
                          <a:spcPts val="0"/>
                        </a:spcAft>
                      </a:pPr>
                      <a:r>
                        <a:rPr lang="en-US" sz="1200" b="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Market Growth</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b="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Equity Diversification</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b="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Equity Return Assets:</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Equity Long Short</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Event Driven</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b="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500 Plus 200-400 bps</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627658869"/>
                  </a:ext>
                </a:extLst>
              </a:tr>
              <a:tr h="958805">
                <a:tc>
                  <a:txBody>
                    <a:bodyPr/>
                    <a:lstStyle/>
                    <a:p>
                      <a:pPr marL="0" marR="0">
                        <a:spcBef>
                          <a:spcPts val="0"/>
                        </a:spcBef>
                        <a:spcAft>
                          <a:spcPts val="0"/>
                        </a:spcAft>
                      </a:pPr>
                      <a:r>
                        <a:rPr lang="en-US" sz="1200" b="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Opportunistic Growth</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b="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Growth Amplification</a:t>
                      </a:r>
                      <a:endParaRPr lang="en-US" sz="12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b="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Opportunistic Assets:</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Private Equity</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Private Direct Real Estate</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Distressed Debt/Lending</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Venture Capital</a:t>
                      </a:r>
                      <a:endParaRPr lang="en-US" sz="12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b="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Mandate Specific</a:t>
                      </a:r>
                      <a:endParaRPr lang="en-US" sz="12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305721856"/>
                  </a:ext>
                </a:extLst>
              </a:tr>
            </a:tbl>
          </a:graphicData>
        </a:graphic>
      </p:graphicFrame>
      <p:sp>
        <p:nvSpPr>
          <p:cNvPr id="7" name="TextBox 6">
            <a:extLst>
              <a:ext uri="{FF2B5EF4-FFF2-40B4-BE49-F238E27FC236}">
                <a16:creationId xmlns:a16="http://schemas.microsoft.com/office/drawing/2014/main" id="{4EE5C943-715C-4C55-A599-E1C02EFDC559}"/>
              </a:ext>
            </a:extLst>
          </p:cNvPr>
          <p:cNvSpPr txBox="1"/>
          <p:nvPr/>
        </p:nvSpPr>
        <p:spPr>
          <a:xfrm>
            <a:off x="803565" y="5682192"/>
            <a:ext cx="9308260" cy="276999"/>
          </a:xfrm>
          <a:prstGeom prst="rect">
            <a:avLst/>
          </a:prstGeom>
          <a:noFill/>
        </p:spPr>
        <p:txBody>
          <a:bodyPr wrap="square" rtlCol="0">
            <a:spAutoFit/>
          </a:bodyPr>
          <a:lstStyle/>
          <a:p>
            <a:r>
              <a:rPr lang="en-US" sz="1200" dirty="0">
                <a:latin typeface="Georgia" panose="02040502050405020303" pitchFamily="18" charset="0"/>
              </a:rPr>
              <a:t>Source: Morgan Stanley Wealth Management. “An Outcomes-Oriented Approach to Alternatives.”</a:t>
            </a:r>
          </a:p>
        </p:txBody>
      </p:sp>
    </p:spTree>
    <p:extLst>
      <p:ext uri="{BB962C8B-B14F-4D97-AF65-F5344CB8AC3E}">
        <p14:creationId xmlns:p14="http://schemas.microsoft.com/office/powerpoint/2010/main" val="2450168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A7207E2-ED77-4ACB-AFB7-F939445433DC}"/>
              </a:ext>
            </a:extLst>
          </p:cNvPr>
          <p:cNvPicPr>
            <a:picLocks noChangeAspect="1"/>
          </p:cNvPicPr>
          <p:nvPr/>
        </p:nvPicPr>
        <p:blipFill>
          <a:blip r:embed="rId2"/>
          <a:stretch>
            <a:fillRect/>
          </a:stretch>
        </p:blipFill>
        <p:spPr>
          <a:xfrm>
            <a:off x="725448" y="1228360"/>
            <a:ext cx="4668588" cy="4620650"/>
          </a:xfrm>
          <a:prstGeom prst="rect">
            <a:avLst/>
          </a:prstGeom>
        </p:spPr>
      </p:pic>
      <p:graphicFrame>
        <p:nvGraphicFramePr>
          <p:cNvPr id="5" name="Table 5">
            <a:extLst>
              <a:ext uri="{FF2B5EF4-FFF2-40B4-BE49-F238E27FC236}">
                <a16:creationId xmlns:a16="http://schemas.microsoft.com/office/drawing/2014/main" id="{C35A4178-94F3-412D-82EC-3E6CC1445ADA}"/>
              </a:ext>
            </a:extLst>
          </p:cNvPr>
          <p:cNvGraphicFramePr>
            <a:graphicFrameLocks noGrp="1"/>
          </p:cNvGraphicFramePr>
          <p:nvPr>
            <p:extLst>
              <p:ext uri="{D42A27DB-BD31-4B8C-83A1-F6EECF244321}">
                <p14:modId xmlns:p14="http://schemas.microsoft.com/office/powerpoint/2010/main" val="448140647"/>
              </p:ext>
            </p:extLst>
          </p:nvPr>
        </p:nvGraphicFramePr>
        <p:xfrm>
          <a:off x="5569527" y="2538217"/>
          <a:ext cx="5975927" cy="2000935"/>
        </p:xfrm>
        <a:graphic>
          <a:graphicData uri="http://schemas.openxmlformats.org/drawingml/2006/table">
            <a:tbl>
              <a:tblPr firstRow="1" bandRow="1">
                <a:tableStyleId>{F5AB1C69-6EDB-4FF4-983F-18BD219EF322}</a:tableStyleId>
              </a:tblPr>
              <a:tblGrid>
                <a:gridCol w="2780145">
                  <a:extLst>
                    <a:ext uri="{9D8B030D-6E8A-4147-A177-3AD203B41FA5}">
                      <a16:colId xmlns:a16="http://schemas.microsoft.com/office/drawing/2014/main" val="3515857848"/>
                    </a:ext>
                  </a:extLst>
                </a:gridCol>
                <a:gridCol w="3195782">
                  <a:extLst>
                    <a:ext uri="{9D8B030D-6E8A-4147-A177-3AD203B41FA5}">
                      <a16:colId xmlns:a16="http://schemas.microsoft.com/office/drawing/2014/main" val="2800737282"/>
                    </a:ext>
                  </a:extLst>
                </a:gridCol>
              </a:tblGrid>
              <a:tr h="400187">
                <a:tc>
                  <a:txBody>
                    <a:bodyPr/>
                    <a:lstStyle/>
                    <a:p>
                      <a:r>
                        <a:rPr lang="en-US" dirty="0">
                          <a:solidFill>
                            <a:schemeClr val="tx1"/>
                          </a:solidFill>
                          <a:latin typeface="Georgia" panose="02040502050405020303" pitchFamily="18" charset="0"/>
                        </a:rPr>
                        <a:t>Category</a:t>
                      </a:r>
                    </a:p>
                  </a:txBody>
                  <a:tcPr anchor="ctr"/>
                </a:tc>
                <a:tc>
                  <a:txBody>
                    <a:bodyPr/>
                    <a:lstStyle/>
                    <a:p>
                      <a:r>
                        <a:rPr lang="en-US" dirty="0">
                          <a:solidFill>
                            <a:schemeClr val="tx1"/>
                          </a:solidFill>
                          <a:latin typeface="Georgia" panose="02040502050405020303" pitchFamily="18" charset="0"/>
                        </a:rPr>
                        <a:t>Description</a:t>
                      </a:r>
                    </a:p>
                  </a:txBody>
                  <a:tcPr anchor="ctr"/>
                </a:tc>
                <a:extLst>
                  <a:ext uri="{0D108BD9-81ED-4DB2-BD59-A6C34878D82A}">
                    <a16:rowId xmlns:a16="http://schemas.microsoft.com/office/drawing/2014/main" val="3786691700"/>
                  </a:ext>
                </a:extLst>
              </a:tr>
              <a:tr h="400187">
                <a:tc>
                  <a:txBody>
                    <a:bodyPr/>
                    <a:lstStyle/>
                    <a:p>
                      <a:r>
                        <a:rPr lang="en-US" dirty="0">
                          <a:solidFill>
                            <a:schemeClr val="tx1"/>
                          </a:solidFill>
                          <a:latin typeface="Georgia" panose="02040502050405020303" pitchFamily="18" charset="0"/>
                        </a:rPr>
                        <a:t>Core Alternative</a:t>
                      </a:r>
                    </a:p>
                  </a:txBody>
                  <a:tcPr anchor="ctr"/>
                </a:tc>
                <a:tc>
                  <a:txBody>
                    <a:bodyPr/>
                    <a:lstStyle/>
                    <a:p>
                      <a:r>
                        <a:rPr lang="en-US" dirty="0">
                          <a:solidFill>
                            <a:schemeClr val="tx1"/>
                          </a:solidFill>
                          <a:latin typeface="Georgia" panose="02040502050405020303" pitchFamily="18" charset="0"/>
                        </a:rPr>
                        <a:t>Portfolio Diversification</a:t>
                      </a:r>
                    </a:p>
                  </a:txBody>
                  <a:tcPr anchor="ctr"/>
                </a:tc>
                <a:extLst>
                  <a:ext uri="{0D108BD9-81ED-4DB2-BD59-A6C34878D82A}">
                    <a16:rowId xmlns:a16="http://schemas.microsoft.com/office/drawing/2014/main" val="2458606445"/>
                  </a:ext>
                </a:extLst>
              </a:tr>
              <a:tr h="400187">
                <a:tc>
                  <a:txBody>
                    <a:bodyPr/>
                    <a:lstStyle/>
                    <a:p>
                      <a:r>
                        <a:rPr lang="en-US" dirty="0">
                          <a:solidFill>
                            <a:schemeClr val="tx1"/>
                          </a:solidFill>
                          <a:latin typeface="Georgia" panose="02040502050405020303" pitchFamily="18" charset="0"/>
                        </a:rPr>
                        <a:t>Equity Alternative</a:t>
                      </a:r>
                    </a:p>
                  </a:txBody>
                  <a:tcPr anchor="ctr"/>
                </a:tc>
                <a:tc>
                  <a:txBody>
                    <a:bodyPr/>
                    <a:lstStyle/>
                    <a:p>
                      <a:r>
                        <a:rPr lang="en-US" dirty="0">
                          <a:solidFill>
                            <a:schemeClr val="tx1"/>
                          </a:solidFill>
                          <a:latin typeface="Georgia" panose="02040502050405020303" pitchFamily="18" charset="0"/>
                        </a:rPr>
                        <a:t>Equity Diversification</a:t>
                      </a:r>
                    </a:p>
                  </a:txBody>
                  <a:tcPr anchor="ctr"/>
                </a:tc>
                <a:extLst>
                  <a:ext uri="{0D108BD9-81ED-4DB2-BD59-A6C34878D82A}">
                    <a16:rowId xmlns:a16="http://schemas.microsoft.com/office/drawing/2014/main" val="1138225449"/>
                  </a:ext>
                </a:extLst>
              </a:tr>
              <a:tr h="400187">
                <a:tc>
                  <a:txBody>
                    <a:bodyPr/>
                    <a:lstStyle/>
                    <a:p>
                      <a:r>
                        <a:rPr lang="en-US" dirty="0">
                          <a:solidFill>
                            <a:schemeClr val="tx1"/>
                          </a:solidFill>
                          <a:latin typeface="Georgia" panose="02040502050405020303" pitchFamily="18" charset="0"/>
                        </a:rPr>
                        <a:t>Fixed Income Alternative</a:t>
                      </a:r>
                    </a:p>
                  </a:txBody>
                  <a:tcPr anchor="ctr"/>
                </a:tc>
                <a:tc>
                  <a:txBody>
                    <a:bodyPr/>
                    <a:lstStyle/>
                    <a:p>
                      <a:r>
                        <a:rPr lang="en-US" dirty="0">
                          <a:solidFill>
                            <a:schemeClr val="tx1"/>
                          </a:solidFill>
                          <a:latin typeface="Georgia" panose="02040502050405020303" pitchFamily="18" charset="0"/>
                        </a:rPr>
                        <a:t>Fixed Income Diversification</a:t>
                      </a:r>
                    </a:p>
                  </a:txBody>
                  <a:tcPr anchor="ctr"/>
                </a:tc>
                <a:extLst>
                  <a:ext uri="{0D108BD9-81ED-4DB2-BD59-A6C34878D82A}">
                    <a16:rowId xmlns:a16="http://schemas.microsoft.com/office/drawing/2014/main" val="968736073"/>
                  </a:ext>
                </a:extLst>
              </a:tr>
              <a:tr h="400187">
                <a:tc>
                  <a:txBody>
                    <a:bodyPr/>
                    <a:lstStyle/>
                    <a:p>
                      <a:r>
                        <a:rPr lang="en-US" dirty="0">
                          <a:solidFill>
                            <a:schemeClr val="tx1"/>
                          </a:solidFill>
                          <a:latin typeface="Georgia" panose="02040502050405020303" pitchFamily="18" charset="0"/>
                        </a:rPr>
                        <a:t>Alternative Beta</a:t>
                      </a:r>
                    </a:p>
                  </a:txBody>
                  <a:tcPr anchor="ctr"/>
                </a:tc>
                <a:tc>
                  <a:txBody>
                    <a:bodyPr/>
                    <a:lstStyle/>
                    <a:p>
                      <a:r>
                        <a:rPr lang="en-US" dirty="0">
                          <a:solidFill>
                            <a:schemeClr val="tx1"/>
                          </a:solidFill>
                          <a:latin typeface="Georgia" panose="02040502050405020303" pitchFamily="18" charset="0"/>
                        </a:rPr>
                        <a:t>Return Diversification</a:t>
                      </a:r>
                    </a:p>
                  </a:txBody>
                  <a:tcPr anchor="ctr"/>
                </a:tc>
                <a:extLst>
                  <a:ext uri="{0D108BD9-81ED-4DB2-BD59-A6C34878D82A}">
                    <a16:rowId xmlns:a16="http://schemas.microsoft.com/office/drawing/2014/main" val="2788315489"/>
                  </a:ext>
                </a:extLst>
              </a:tr>
            </a:tbl>
          </a:graphicData>
        </a:graphic>
      </p:graphicFrame>
    </p:spTree>
    <p:extLst>
      <p:ext uri="{BB962C8B-B14F-4D97-AF65-F5344CB8AC3E}">
        <p14:creationId xmlns:p14="http://schemas.microsoft.com/office/powerpoint/2010/main" val="1797645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AE3B93EA-650F-4F8C-A719-99721091B0C1}"/>
              </a:ext>
            </a:extLst>
          </p:cNvPr>
          <p:cNvGraphicFramePr>
            <a:graphicFrameLocks noGrp="1"/>
          </p:cNvGraphicFramePr>
          <p:nvPr>
            <p:extLst>
              <p:ext uri="{D42A27DB-BD31-4B8C-83A1-F6EECF244321}">
                <p14:modId xmlns:p14="http://schemas.microsoft.com/office/powerpoint/2010/main" val="2972631367"/>
              </p:ext>
            </p:extLst>
          </p:nvPr>
        </p:nvGraphicFramePr>
        <p:xfrm>
          <a:off x="632691" y="1316440"/>
          <a:ext cx="10926617" cy="4502212"/>
        </p:xfrm>
        <a:graphic>
          <a:graphicData uri="http://schemas.openxmlformats.org/drawingml/2006/table">
            <a:tbl>
              <a:tblPr firstRow="1" bandRow="1">
                <a:tableStyleId>{F5AB1C69-6EDB-4FF4-983F-18BD219EF322}</a:tableStyleId>
              </a:tblPr>
              <a:tblGrid>
                <a:gridCol w="2502863">
                  <a:extLst>
                    <a:ext uri="{9D8B030D-6E8A-4147-A177-3AD203B41FA5}">
                      <a16:colId xmlns:a16="http://schemas.microsoft.com/office/drawing/2014/main" val="2158883361"/>
                    </a:ext>
                  </a:extLst>
                </a:gridCol>
                <a:gridCol w="4211877">
                  <a:extLst>
                    <a:ext uri="{9D8B030D-6E8A-4147-A177-3AD203B41FA5}">
                      <a16:colId xmlns:a16="http://schemas.microsoft.com/office/drawing/2014/main" val="671421954"/>
                    </a:ext>
                  </a:extLst>
                </a:gridCol>
                <a:gridCol w="4211877">
                  <a:extLst>
                    <a:ext uri="{9D8B030D-6E8A-4147-A177-3AD203B41FA5}">
                      <a16:colId xmlns:a16="http://schemas.microsoft.com/office/drawing/2014/main" val="752845968"/>
                    </a:ext>
                  </a:extLst>
                </a:gridCol>
              </a:tblGrid>
              <a:tr h="387412">
                <a:tc>
                  <a:txBody>
                    <a:bodyPr/>
                    <a:lstStyle/>
                    <a:p>
                      <a:r>
                        <a:rPr lang="en-US" dirty="0">
                          <a:solidFill>
                            <a:schemeClr val="tx1"/>
                          </a:solidFill>
                          <a:latin typeface="Georgia" panose="02040502050405020303" pitchFamily="18" charset="0"/>
                        </a:rPr>
                        <a:t>Consideration</a:t>
                      </a:r>
                    </a:p>
                  </a:txBody>
                  <a:tcPr anchor="ctr"/>
                </a:tc>
                <a:tc>
                  <a:txBody>
                    <a:bodyPr/>
                    <a:lstStyle/>
                    <a:p>
                      <a:r>
                        <a:rPr lang="en-US" dirty="0">
                          <a:solidFill>
                            <a:schemeClr val="tx1"/>
                          </a:solidFill>
                          <a:latin typeface="Georgia" panose="02040502050405020303" pitchFamily="18" charset="0"/>
                        </a:rPr>
                        <a:t>Understanding</a:t>
                      </a:r>
                    </a:p>
                  </a:txBody>
                  <a:tcPr anchor="ctr"/>
                </a:tc>
                <a:tc>
                  <a:txBody>
                    <a:bodyPr/>
                    <a:lstStyle/>
                    <a:p>
                      <a:r>
                        <a:rPr lang="en-US" dirty="0">
                          <a:solidFill>
                            <a:schemeClr val="tx1"/>
                          </a:solidFill>
                          <a:latin typeface="Georgia" panose="02040502050405020303" pitchFamily="18" charset="0"/>
                        </a:rPr>
                        <a:t>What to Watch For</a:t>
                      </a:r>
                    </a:p>
                  </a:txBody>
                  <a:tcPr anchor="ctr"/>
                </a:tc>
                <a:extLst>
                  <a:ext uri="{0D108BD9-81ED-4DB2-BD59-A6C34878D82A}">
                    <a16:rowId xmlns:a16="http://schemas.microsoft.com/office/drawing/2014/main" val="211179855"/>
                  </a:ext>
                </a:extLst>
              </a:tr>
              <a:tr h="387412">
                <a:tc>
                  <a:txBody>
                    <a:bodyPr/>
                    <a:lstStyle/>
                    <a:p>
                      <a:r>
                        <a:rPr lang="en-US" b="1" dirty="0">
                          <a:solidFill>
                            <a:schemeClr val="tx1"/>
                          </a:solidFill>
                          <a:latin typeface="Georgia" panose="02040502050405020303" pitchFamily="18" charset="0"/>
                        </a:rPr>
                        <a:t>Market Conditional Performance</a:t>
                      </a:r>
                    </a:p>
                  </a:txBody>
                  <a:tcPr anchor="ctr"/>
                </a:tc>
                <a:tc>
                  <a:txBody>
                    <a:bodyPr/>
                    <a:lstStyle/>
                    <a:p>
                      <a:r>
                        <a:rPr lang="en-US" dirty="0">
                          <a:solidFill>
                            <a:schemeClr val="tx1"/>
                          </a:solidFill>
                          <a:latin typeface="Georgia" panose="02040502050405020303" pitchFamily="18" charset="0"/>
                        </a:rPr>
                        <a:t>Performance expectations in various market environments.</a:t>
                      </a:r>
                    </a:p>
                  </a:txBody>
                  <a:tcPr anchor="ctr"/>
                </a:tc>
                <a:tc>
                  <a:txBody>
                    <a:bodyPr/>
                    <a:lstStyle/>
                    <a:p>
                      <a:r>
                        <a:rPr lang="en-US" dirty="0">
                          <a:solidFill>
                            <a:schemeClr val="tx1"/>
                          </a:solidFill>
                          <a:latin typeface="Georgia" panose="02040502050405020303" pitchFamily="18" charset="0"/>
                        </a:rPr>
                        <a:t>Tactical managers; change in management; persistency in process.</a:t>
                      </a:r>
                    </a:p>
                  </a:txBody>
                  <a:tcPr anchor="ctr"/>
                </a:tc>
                <a:extLst>
                  <a:ext uri="{0D108BD9-81ED-4DB2-BD59-A6C34878D82A}">
                    <a16:rowId xmlns:a16="http://schemas.microsoft.com/office/drawing/2014/main" val="3385745"/>
                  </a:ext>
                </a:extLst>
              </a:tr>
              <a:tr h="387412">
                <a:tc>
                  <a:txBody>
                    <a:bodyPr/>
                    <a:lstStyle/>
                    <a:p>
                      <a:r>
                        <a:rPr lang="en-US" b="1" dirty="0">
                          <a:solidFill>
                            <a:schemeClr val="tx1"/>
                          </a:solidFill>
                          <a:latin typeface="Georgia" panose="02040502050405020303" pitchFamily="18" charset="0"/>
                        </a:rPr>
                        <a:t>Investment Design</a:t>
                      </a:r>
                    </a:p>
                  </a:txBody>
                  <a:tcPr anchor="ctr"/>
                </a:tc>
                <a:tc>
                  <a:txBody>
                    <a:bodyPr/>
                    <a:lstStyle/>
                    <a:p>
                      <a:r>
                        <a:rPr lang="en-US" dirty="0">
                          <a:solidFill>
                            <a:schemeClr val="tx1"/>
                          </a:solidFill>
                          <a:latin typeface="Georgia" panose="02040502050405020303" pitchFamily="18" charset="0"/>
                        </a:rPr>
                        <a:t>How does the strategy or asset class earn returns i.e. value proposition.</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latin typeface="Georgia" panose="02040502050405020303" pitchFamily="18" charset="0"/>
                        </a:rPr>
                        <a:t>Tactical managers; change in management; persistency in process.</a:t>
                      </a:r>
                    </a:p>
                  </a:txBody>
                  <a:tcPr anchor="ctr"/>
                </a:tc>
                <a:extLst>
                  <a:ext uri="{0D108BD9-81ED-4DB2-BD59-A6C34878D82A}">
                    <a16:rowId xmlns:a16="http://schemas.microsoft.com/office/drawing/2014/main" val="627014760"/>
                  </a:ext>
                </a:extLst>
              </a:tr>
              <a:tr h="387412">
                <a:tc>
                  <a:txBody>
                    <a:bodyPr/>
                    <a:lstStyle/>
                    <a:p>
                      <a:r>
                        <a:rPr lang="en-US" b="1" dirty="0">
                          <a:solidFill>
                            <a:schemeClr val="tx1"/>
                          </a:solidFill>
                          <a:latin typeface="Georgia" panose="02040502050405020303" pitchFamily="18" charset="0"/>
                        </a:rPr>
                        <a:t>Downside Exposure</a:t>
                      </a:r>
                    </a:p>
                  </a:txBody>
                  <a:tcPr anchor="ctr"/>
                </a:tc>
                <a:tc>
                  <a:txBody>
                    <a:bodyPr/>
                    <a:lstStyle/>
                    <a:p>
                      <a:r>
                        <a:rPr lang="en-US" dirty="0">
                          <a:solidFill>
                            <a:schemeClr val="tx1"/>
                          </a:solidFill>
                          <a:latin typeface="Georgia" panose="02040502050405020303" pitchFamily="18" charset="0"/>
                        </a:rPr>
                        <a:t>Systematic risk relative to traditional asset classes.</a:t>
                      </a:r>
                    </a:p>
                  </a:txBody>
                  <a:tcPr anchor="ctr"/>
                </a:tc>
                <a:tc>
                  <a:txBody>
                    <a:bodyPr/>
                    <a:lstStyle/>
                    <a:p>
                      <a:r>
                        <a:rPr lang="en-US" dirty="0">
                          <a:solidFill>
                            <a:schemeClr val="tx1"/>
                          </a:solidFill>
                          <a:latin typeface="Georgia" panose="02040502050405020303" pitchFamily="18" charset="0"/>
                        </a:rPr>
                        <a:t>Upside versus downside.</a:t>
                      </a:r>
                    </a:p>
                  </a:txBody>
                  <a:tcPr anchor="ctr"/>
                </a:tc>
                <a:extLst>
                  <a:ext uri="{0D108BD9-81ED-4DB2-BD59-A6C34878D82A}">
                    <a16:rowId xmlns:a16="http://schemas.microsoft.com/office/drawing/2014/main" val="2731174447"/>
                  </a:ext>
                </a:extLst>
              </a:tr>
              <a:tr h="387412">
                <a:tc>
                  <a:txBody>
                    <a:bodyPr/>
                    <a:lstStyle/>
                    <a:p>
                      <a:r>
                        <a:rPr lang="en-US" b="1" dirty="0">
                          <a:solidFill>
                            <a:schemeClr val="tx1"/>
                          </a:solidFill>
                          <a:latin typeface="Georgia" panose="02040502050405020303" pitchFamily="18" charset="0"/>
                        </a:rPr>
                        <a:t>Volatility</a:t>
                      </a:r>
                    </a:p>
                  </a:txBody>
                  <a:tcPr anchor="ctr"/>
                </a:tc>
                <a:tc>
                  <a:txBody>
                    <a:bodyPr/>
                    <a:lstStyle/>
                    <a:p>
                      <a:r>
                        <a:rPr lang="en-US" dirty="0">
                          <a:solidFill>
                            <a:schemeClr val="tx1"/>
                          </a:solidFill>
                          <a:latin typeface="Georgia" panose="02040502050405020303" pitchFamily="18" charset="0"/>
                        </a:rPr>
                        <a:t>Risk profile of the strategy or asset class.</a:t>
                      </a:r>
                    </a:p>
                  </a:txBody>
                  <a:tcPr anchor="ctr"/>
                </a:tc>
                <a:tc>
                  <a:txBody>
                    <a:bodyPr/>
                    <a:lstStyle/>
                    <a:p>
                      <a:r>
                        <a:rPr lang="en-US" dirty="0">
                          <a:solidFill>
                            <a:schemeClr val="tx1"/>
                          </a:solidFill>
                          <a:latin typeface="Georgia" panose="02040502050405020303" pitchFamily="18" charset="0"/>
                        </a:rPr>
                        <a:t>Volatility that is volatile; investment return horizon; loss tolerance. </a:t>
                      </a:r>
                    </a:p>
                  </a:txBody>
                  <a:tcPr anchor="ctr"/>
                </a:tc>
                <a:extLst>
                  <a:ext uri="{0D108BD9-81ED-4DB2-BD59-A6C34878D82A}">
                    <a16:rowId xmlns:a16="http://schemas.microsoft.com/office/drawing/2014/main" val="952397966"/>
                  </a:ext>
                </a:extLst>
              </a:tr>
              <a:tr h="387412">
                <a:tc>
                  <a:txBody>
                    <a:bodyPr/>
                    <a:lstStyle/>
                    <a:p>
                      <a:r>
                        <a:rPr lang="en-US" b="1" dirty="0">
                          <a:solidFill>
                            <a:schemeClr val="tx1"/>
                          </a:solidFill>
                          <a:latin typeface="Georgia" panose="02040502050405020303" pitchFamily="18" charset="0"/>
                        </a:rPr>
                        <a:t>Liquidity</a:t>
                      </a:r>
                    </a:p>
                  </a:txBody>
                  <a:tcPr anchor="ctr"/>
                </a:tc>
                <a:tc>
                  <a:txBody>
                    <a:bodyPr/>
                    <a:lstStyle/>
                    <a:p>
                      <a:r>
                        <a:rPr lang="en-US" dirty="0">
                          <a:solidFill>
                            <a:schemeClr val="tx1"/>
                          </a:solidFill>
                          <a:latin typeface="Georgia" panose="02040502050405020303" pitchFamily="18" charset="0"/>
                        </a:rPr>
                        <a:t>Liquidity profile of the strategy or asset class.</a:t>
                      </a:r>
                    </a:p>
                  </a:txBody>
                  <a:tcPr anchor="ctr"/>
                </a:tc>
                <a:tc>
                  <a:txBody>
                    <a:bodyPr/>
                    <a:lstStyle/>
                    <a:p>
                      <a:r>
                        <a:rPr lang="en-US" dirty="0">
                          <a:solidFill>
                            <a:schemeClr val="tx1"/>
                          </a:solidFill>
                          <a:latin typeface="Georgia" panose="02040502050405020303" pitchFamily="18" charset="0"/>
                        </a:rPr>
                        <a:t>Investment horizon; provisions; manager discretion; risk profile relative to liquidity offering.</a:t>
                      </a:r>
                    </a:p>
                  </a:txBody>
                  <a:tcPr anchor="ctr"/>
                </a:tc>
                <a:extLst>
                  <a:ext uri="{0D108BD9-81ED-4DB2-BD59-A6C34878D82A}">
                    <a16:rowId xmlns:a16="http://schemas.microsoft.com/office/drawing/2014/main" val="3722803984"/>
                  </a:ext>
                </a:extLst>
              </a:tr>
              <a:tr h="387412">
                <a:tc>
                  <a:txBody>
                    <a:bodyPr/>
                    <a:lstStyle/>
                    <a:p>
                      <a:r>
                        <a:rPr lang="en-US" b="1" dirty="0">
                          <a:solidFill>
                            <a:schemeClr val="tx1"/>
                          </a:solidFill>
                          <a:latin typeface="Georgia" panose="02040502050405020303" pitchFamily="18" charset="0"/>
                        </a:rPr>
                        <a:t>Benchmarking</a:t>
                      </a:r>
                    </a:p>
                  </a:txBody>
                  <a:tcPr anchor="ctr"/>
                </a:tc>
                <a:tc>
                  <a:txBody>
                    <a:bodyPr/>
                    <a:lstStyle/>
                    <a:p>
                      <a:r>
                        <a:rPr lang="en-US" dirty="0">
                          <a:solidFill>
                            <a:schemeClr val="tx1"/>
                          </a:solidFill>
                          <a:latin typeface="Georgia" panose="02040502050405020303" pitchFamily="18" charset="0"/>
                        </a:rPr>
                        <a:t>Relative/absolute performance expectations over a full market cycle.</a:t>
                      </a:r>
                    </a:p>
                  </a:txBody>
                  <a:tcPr anchor="ctr"/>
                </a:tc>
                <a:tc>
                  <a:txBody>
                    <a:bodyPr/>
                    <a:lstStyle/>
                    <a:p>
                      <a:r>
                        <a:rPr lang="en-US" dirty="0">
                          <a:solidFill>
                            <a:schemeClr val="tx1"/>
                          </a:solidFill>
                          <a:latin typeface="Georgia" panose="02040502050405020303" pitchFamily="18" charset="0"/>
                        </a:rPr>
                        <a:t>Cash vs. market benchmarks; risk-adjusted return; time horizon. </a:t>
                      </a:r>
                    </a:p>
                  </a:txBody>
                  <a:tcPr anchor="ctr"/>
                </a:tc>
                <a:extLst>
                  <a:ext uri="{0D108BD9-81ED-4DB2-BD59-A6C34878D82A}">
                    <a16:rowId xmlns:a16="http://schemas.microsoft.com/office/drawing/2014/main" val="1667563183"/>
                  </a:ext>
                </a:extLst>
              </a:tr>
            </a:tbl>
          </a:graphicData>
        </a:graphic>
      </p:graphicFrame>
    </p:spTree>
    <p:extLst>
      <p:ext uri="{BB962C8B-B14F-4D97-AF65-F5344CB8AC3E}">
        <p14:creationId xmlns:p14="http://schemas.microsoft.com/office/powerpoint/2010/main" val="3480290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F94F6E2-67E8-4ED4-A61C-DD5DCCD97B74}"/>
              </a:ext>
            </a:extLst>
          </p:cNvPr>
          <p:cNvSpPr txBox="1"/>
          <p:nvPr/>
        </p:nvSpPr>
        <p:spPr>
          <a:xfrm>
            <a:off x="1004047" y="1159894"/>
            <a:ext cx="8095129" cy="584775"/>
          </a:xfrm>
          <a:prstGeom prst="rect">
            <a:avLst/>
          </a:prstGeom>
          <a:noFill/>
        </p:spPr>
        <p:txBody>
          <a:bodyPr wrap="square" rtlCol="0">
            <a:spAutoFit/>
          </a:bodyPr>
          <a:lstStyle/>
          <a:p>
            <a:r>
              <a:rPr lang="en-US" sz="3200" b="1" dirty="0">
                <a:solidFill>
                  <a:schemeClr val="accent1">
                    <a:lumMod val="50000"/>
                  </a:schemeClr>
                </a:solidFill>
                <a:latin typeface="Georgia" panose="02040502050405020303" pitchFamily="18" charset="0"/>
              </a:rPr>
              <a:t>Benchmarking</a:t>
            </a:r>
          </a:p>
        </p:txBody>
      </p:sp>
      <p:graphicFrame>
        <p:nvGraphicFramePr>
          <p:cNvPr id="3" name="Table 3">
            <a:extLst>
              <a:ext uri="{FF2B5EF4-FFF2-40B4-BE49-F238E27FC236}">
                <a16:creationId xmlns:a16="http://schemas.microsoft.com/office/drawing/2014/main" id="{7A3F407A-2AA9-4B13-A668-41596EAB2DE0}"/>
              </a:ext>
            </a:extLst>
          </p:cNvPr>
          <p:cNvGraphicFramePr>
            <a:graphicFrameLocks noGrp="1"/>
          </p:cNvGraphicFramePr>
          <p:nvPr>
            <p:extLst>
              <p:ext uri="{D42A27DB-BD31-4B8C-83A1-F6EECF244321}">
                <p14:modId xmlns:p14="http://schemas.microsoft.com/office/powerpoint/2010/main" val="3624012123"/>
              </p:ext>
            </p:extLst>
          </p:nvPr>
        </p:nvGraphicFramePr>
        <p:xfrm>
          <a:off x="2538095" y="2059448"/>
          <a:ext cx="7115809" cy="1854200"/>
        </p:xfrm>
        <a:graphic>
          <a:graphicData uri="http://schemas.openxmlformats.org/drawingml/2006/table">
            <a:tbl>
              <a:tblPr firstRow="1" bandRow="1">
                <a:tableStyleId>{F5AB1C69-6EDB-4FF4-983F-18BD219EF322}</a:tableStyleId>
              </a:tblPr>
              <a:tblGrid>
                <a:gridCol w="2355195">
                  <a:extLst>
                    <a:ext uri="{9D8B030D-6E8A-4147-A177-3AD203B41FA5}">
                      <a16:colId xmlns:a16="http://schemas.microsoft.com/office/drawing/2014/main" val="2917825500"/>
                    </a:ext>
                  </a:extLst>
                </a:gridCol>
                <a:gridCol w="4760614">
                  <a:extLst>
                    <a:ext uri="{9D8B030D-6E8A-4147-A177-3AD203B41FA5}">
                      <a16:colId xmlns:a16="http://schemas.microsoft.com/office/drawing/2014/main" val="3255337879"/>
                    </a:ext>
                  </a:extLst>
                </a:gridCol>
              </a:tblGrid>
              <a:tr h="370840">
                <a:tc>
                  <a:txBody>
                    <a:bodyPr/>
                    <a:lstStyle/>
                    <a:p>
                      <a:r>
                        <a:rPr lang="en-US" dirty="0">
                          <a:solidFill>
                            <a:schemeClr val="tx1"/>
                          </a:solidFill>
                          <a:latin typeface="Georgia" panose="02040502050405020303" pitchFamily="18" charset="0"/>
                        </a:rPr>
                        <a:t>Benchmark</a:t>
                      </a:r>
                    </a:p>
                  </a:txBody>
                  <a:tcPr/>
                </a:tc>
                <a:tc>
                  <a:txBody>
                    <a:bodyPr/>
                    <a:lstStyle/>
                    <a:p>
                      <a:r>
                        <a:rPr lang="en-US" dirty="0">
                          <a:solidFill>
                            <a:schemeClr val="tx1"/>
                          </a:solidFill>
                          <a:latin typeface="Georgia" panose="02040502050405020303" pitchFamily="18" charset="0"/>
                        </a:rPr>
                        <a:t>Disadvantages</a:t>
                      </a:r>
                    </a:p>
                  </a:txBody>
                  <a:tcPr/>
                </a:tc>
                <a:extLst>
                  <a:ext uri="{0D108BD9-81ED-4DB2-BD59-A6C34878D82A}">
                    <a16:rowId xmlns:a16="http://schemas.microsoft.com/office/drawing/2014/main" val="2211534974"/>
                  </a:ext>
                </a:extLst>
              </a:tr>
              <a:tr h="370840">
                <a:tc>
                  <a:txBody>
                    <a:bodyPr/>
                    <a:lstStyle/>
                    <a:p>
                      <a:r>
                        <a:rPr lang="en-US" dirty="0">
                          <a:solidFill>
                            <a:schemeClr val="tx1"/>
                          </a:solidFill>
                          <a:latin typeface="Georgia" panose="02040502050405020303" pitchFamily="18" charset="0"/>
                        </a:rPr>
                        <a:t>Cash</a:t>
                      </a:r>
                    </a:p>
                  </a:txBody>
                  <a:tcPr/>
                </a:tc>
                <a:tc>
                  <a:txBody>
                    <a:bodyPr/>
                    <a:lstStyle/>
                    <a:p>
                      <a:r>
                        <a:rPr lang="en-US" dirty="0">
                          <a:solidFill>
                            <a:schemeClr val="tx1"/>
                          </a:solidFill>
                          <a:latin typeface="Georgia" panose="02040502050405020303" pitchFamily="18" charset="0"/>
                        </a:rPr>
                        <a:t>Sets a low bar for performance.</a:t>
                      </a:r>
                    </a:p>
                  </a:txBody>
                  <a:tcPr/>
                </a:tc>
                <a:extLst>
                  <a:ext uri="{0D108BD9-81ED-4DB2-BD59-A6C34878D82A}">
                    <a16:rowId xmlns:a16="http://schemas.microsoft.com/office/drawing/2014/main" val="728460458"/>
                  </a:ext>
                </a:extLst>
              </a:tr>
              <a:tr h="370840">
                <a:tc>
                  <a:txBody>
                    <a:bodyPr/>
                    <a:lstStyle/>
                    <a:p>
                      <a:r>
                        <a:rPr lang="en-US" dirty="0">
                          <a:solidFill>
                            <a:schemeClr val="tx1"/>
                          </a:solidFill>
                          <a:latin typeface="Georgia" panose="02040502050405020303" pitchFamily="18" charset="0"/>
                        </a:rPr>
                        <a:t>Cash + “x%”</a:t>
                      </a:r>
                    </a:p>
                  </a:txBody>
                  <a:tcPr/>
                </a:tc>
                <a:tc>
                  <a:txBody>
                    <a:bodyPr/>
                    <a:lstStyle/>
                    <a:p>
                      <a:r>
                        <a:rPr lang="en-US" dirty="0">
                          <a:solidFill>
                            <a:schemeClr val="tx1"/>
                          </a:solidFill>
                          <a:latin typeface="Georgia" panose="02040502050405020303" pitchFamily="18" charset="0"/>
                        </a:rPr>
                        <a:t>Unrealistic – benchmark is not investable.</a:t>
                      </a:r>
                    </a:p>
                  </a:txBody>
                  <a:tcPr/>
                </a:tc>
                <a:extLst>
                  <a:ext uri="{0D108BD9-81ED-4DB2-BD59-A6C34878D82A}">
                    <a16:rowId xmlns:a16="http://schemas.microsoft.com/office/drawing/2014/main" val="2587730752"/>
                  </a:ext>
                </a:extLst>
              </a:tr>
              <a:tr h="370840">
                <a:tc>
                  <a:txBody>
                    <a:bodyPr/>
                    <a:lstStyle/>
                    <a:p>
                      <a:r>
                        <a:rPr lang="en-US" dirty="0">
                          <a:solidFill>
                            <a:schemeClr val="tx1"/>
                          </a:solidFill>
                          <a:latin typeface="Georgia" panose="02040502050405020303" pitchFamily="18" charset="0"/>
                        </a:rPr>
                        <a:t>60/40 Portfolio</a:t>
                      </a:r>
                    </a:p>
                  </a:txBody>
                  <a:tcPr/>
                </a:tc>
                <a:tc>
                  <a:txBody>
                    <a:bodyPr/>
                    <a:lstStyle/>
                    <a:p>
                      <a:r>
                        <a:rPr lang="en-US" dirty="0">
                          <a:solidFill>
                            <a:schemeClr val="tx1"/>
                          </a:solidFill>
                          <a:latin typeface="Georgia" panose="02040502050405020303" pitchFamily="18" charset="0"/>
                        </a:rPr>
                        <a:t>Dominated by equity risk.</a:t>
                      </a:r>
                    </a:p>
                  </a:txBody>
                  <a:tcPr/>
                </a:tc>
                <a:extLst>
                  <a:ext uri="{0D108BD9-81ED-4DB2-BD59-A6C34878D82A}">
                    <a16:rowId xmlns:a16="http://schemas.microsoft.com/office/drawing/2014/main" val="3086668433"/>
                  </a:ext>
                </a:extLst>
              </a:tr>
              <a:tr h="370840">
                <a:tc>
                  <a:txBody>
                    <a:bodyPr/>
                    <a:lstStyle/>
                    <a:p>
                      <a:r>
                        <a:rPr lang="en-US" dirty="0">
                          <a:solidFill>
                            <a:schemeClr val="tx1"/>
                          </a:solidFill>
                          <a:latin typeface="Georgia" panose="02040502050405020303" pitchFamily="18" charset="0"/>
                        </a:rPr>
                        <a:t>Peer Average</a:t>
                      </a:r>
                    </a:p>
                  </a:txBody>
                  <a:tcPr/>
                </a:tc>
                <a:tc>
                  <a:txBody>
                    <a:bodyPr/>
                    <a:lstStyle/>
                    <a:p>
                      <a:r>
                        <a:rPr lang="en-US" dirty="0">
                          <a:solidFill>
                            <a:schemeClr val="tx1"/>
                          </a:solidFill>
                          <a:latin typeface="Georgia" panose="02040502050405020303" pitchFamily="18" charset="0"/>
                        </a:rPr>
                        <a:t>Lack of homogeneity across strategies.</a:t>
                      </a:r>
                    </a:p>
                  </a:txBody>
                  <a:tcPr/>
                </a:tc>
                <a:extLst>
                  <a:ext uri="{0D108BD9-81ED-4DB2-BD59-A6C34878D82A}">
                    <a16:rowId xmlns:a16="http://schemas.microsoft.com/office/drawing/2014/main" val="2064316046"/>
                  </a:ext>
                </a:extLst>
              </a:tr>
            </a:tbl>
          </a:graphicData>
        </a:graphic>
      </p:graphicFrame>
      <p:sp>
        <p:nvSpPr>
          <p:cNvPr id="5" name="TextBox 4">
            <a:extLst>
              <a:ext uri="{FF2B5EF4-FFF2-40B4-BE49-F238E27FC236}">
                <a16:creationId xmlns:a16="http://schemas.microsoft.com/office/drawing/2014/main" id="{6E1CD61D-3CA9-4CC5-AE93-A1D1CEA17CE7}"/>
              </a:ext>
            </a:extLst>
          </p:cNvPr>
          <p:cNvSpPr txBox="1"/>
          <p:nvPr/>
        </p:nvSpPr>
        <p:spPr>
          <a:xfrm>
            <a:off x="2538094" y="4228427"/>
            <a:ext cx="7115809" cy="1200329"/>
          </a:xfrm>
          <a:prstGeom prst="rect">
            <a:avLst/>
          </a:prstGeom>
          <a:noFill/>
        </p:spPr>
        <p:txBody>
          <a:bodyPr wrap="square" rtlCol="0">
            <a:spAutoFit/>
          </a:bodyPr>
          <a:lstStyle/>
          <a:p>
            <a:r>
              <a:rPr lang="en-US" dirty="0">
                <a:latin typeface="Georgia" panose="02040502050405020303" pitchFamily="18" charset="0"/>
              </a:rPr>
              <a:t>Better Approach?</a:t>
            </a:r>
          </a:p>
          <a:p>
            <a:endParaRPr lang="en-US" dirty="0">
              <a:latin typeface="Georgia" panose="02040502050405020303" pitchFamily="18" charset="0"/>
            </a:endParaRPr>
          </a:p>
          <a:p>
            <a:r>
              <a:rPr lang="en-US" dirty="0">
                <a:latin typeface="Georgia" panose="02040502050405020303" pitchFamily="18" charset="0"/>
              </a:rPr>
              <a:t>Analyze performance from a portfolio perspective. In other words, is the investment additive to my portfolio. </a:t>
            </a:r>
          </a:p>
        </p:txBody>
      </p:sp>
    </p:spTree>
    <p:extLst>
      <p:ext uri="{BB962C8B-B14F-4D97-AF65-F5344CB8AC3E}">
        <p14:creationId xmlns:p14="http://schemas.microsoft.com/office/powerpoint/2010/main" val="58473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27898E1-4F55-4694-ADCB-07A9FC6A10D9}"/>
              </a:ext>
            </a:extLst>
          </p:cNvPr>
          <p:cNvSpPr/>
          <p:nvPr/>
        </p:nvSpPr>
        <p:spPr>
          <a:xfrm>
            <a:off x="1981200" y="1447800"/>
            <a:ext cx="8229600" cy="4154984"/>
          </a:xfrm>
          <a:prstGeom prst="rect">
            <a:avLst/>
          </a:prstGeom>
        </p:spPr>
        <p:txBody>
          <a:bodyPr wrap="square">
            <a:spAutoFit/>
          </a:bodyPr>
          <a:lstStyle/>
          <a:p>
            <a:pPr algn="ctr"/>
            <a:endParaRPr lang="en-US" sz="3200" b="1" dirty="0">
              <a:latin typeface="Georgia" panose="02040502050405020303" pitchFamily="18" charset="0"/>
            </a:endParaRPr>
          </a:p>
          <a:p>
            <a:pPr algn="ctr"/>
            <a:endParaRPr lang="en-US" sz="3200" b="1" dirty="0">
              <a:latin typeface="Georgia" panose="02040502050405020303" pitchFamily="18" charset="0"/>
            </a:endParaRPr>
          </a:p>
          <a:p>
            <a:pPr algn="ctr"/>
            <a:r>
              <a:rPr lang="en-US" sz="4400" b="1" dirty="0">
                <a:latin typeface="Georgia" panose="02040502050405020303" pitchFamily="18" charset="0"/>
              </a:rPr>
              <a:t>Why Alternatives?</a:t>
            </a:r>
          </a:p>
          <a:p>
            <a:pPr algn="ctr"/>
            <a:endParaRPr lang="en-US" b="1" dirty="0">
              <a:latin typeface="Georgia" panose="02040502050405020303" pitchFamily="18" charset="0"/>
            </a:endParaRPr>
          </a:p>
          <a:p>
            <a:pPr algn="ctr"/>
            <a:endParaRPr lang="en-US" b="1" u="sng" dirty="0">
              <a:latin typeface="Georgia" panose="02040502050405020303" pitchFamily="18" charset="0"/>
            </a:endParaRPr>
          </a:p>
          <a:p>
            <a:pPr algn="ctr"/>
            <a:endParaRPr lang="en-US" b="1" u="sng" dirty="0">
              <a:latin typeface="Georgia" panose="02040502050405020303" pitchFamily="18" charset="0"/>
            </a:endParaRPr>
          </a:p>
          <a:p>
            <a:pPr algn="ctr"/>
            <a:endParaRPr lang="en-US" b="1" u="sng" dirty="0">
              <a:latin typeface="Georgia" panose="02040502050405020303" pitchFamily="18" charset="0"/>
            </a:endParaRPr>
          </a:p>
          <a:p>
            <a:pPr algn="ctr"/>
            <a:r>
              <a:rPr lang="en-US" sz="1400" b="1" u="sng" dirty="0">
                <a:latin typeface="Georgia" panose="02040502050405020303" pitchFamily="18" charset="0"/>
              </a:rPr>
              <a:t>AI Insight 2019 Alternative Investment Webinar Series</a:t>
            </a:r>
          </a:p>
          <a:p>
            <a:pPr algn="ctr"/>
            <a:r>
              <a:rPr lang="en-US" sz="1400" dirty="0">
                <a:latin typeface="Georgia" panose="02040502050405020303" pitchFamily="18" charset="0"/>
              </a:rPr>
              <a:t>Join AI Insight throughout the year as we speak with you about relevant topics and trends in the alternative investment industry.</a:t>
            </a:r>
          </a:p>
          <a:p>
            <a:pPr algn="ctr"/>
            <a:endParaRPr lang="en-US" sz="1400" dirty="0">
              <a:latin typeface="Georgia" panose="02040502050405020303" pitchFamily="18" charset="0"/>
            </a:endParaRPr>
          </a:p>
          <a:p>
            <a:pPr algn="ctr"/>
            <a:r>
              <a:rPr lang="en-US" sz="1400" dirty="0">
                <a:latin typeface="Georgia" panose="02040502050405020303" pitchFamily="18" charset="0"/>
              </a:rPr>
              <a:t>Plus, learn how to better navigate our platform to help you research and efficiently implement alternative investments in your practice.</a:t>
            </a:r>
          </a:p>
        </p:txBody>
      </p:sp>
    </p:spTree>
    <p:extLst>
      <p:ext uri="{BB962C8B-B14F-4D97-AF65-F5344CB8AC3E}">
        <p14:creationId xmlns:p14="http://schemas.microsoft.com/office/powerpoint/2010/main" val="4222347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ell phone&#10;&#10;Description automatically generated">
            <a:extLst>
              <a:ext uri="{FF2B5EF4-FFF2-40B4-BE49-F238E27FC236}">
                <a16:creationId xmlns:a16="http://schemas.microsoft.com/office/drawing/2014/main" id="{C69B372C-DFDA-468D-A423-289161A5CB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890" y="1181376"/>
            <a:ext cx="11104219" cy="4495247"/>
          </a:xfrm>
          <a:prstGeom prst="rect">
            <a:avLst/>
          </a:prstGeom>
        </p:spPr>
      </p:pic>
      <p:sp>
        <p:nvSpPr>
          <p:cNvPr id="4" name="TextBox 3">
            <a:extLst>
              <a:ext uri="{FF2B5EF4-FFF2-40B4-BE49-F238E27FC236}">
                <a16:creationId xmlns:a16="http://schemas.microsoft.com/office/drawing/2014/main" id="{FA81D69E-2499-41FF-B7FA-94558183E3CF}"/>
              </a:ext>
            </a:extLst>
          </p:cNvPr>
          <p:cNvSpPr txBox="1"/>
          <p:nvPr/>
        </p:nvSpPr>
        <p:spPr>
          <a:xfrm>
            <a:off x="631971" y="5676623"/>
            <a:ext cx="9282952" cy="246221"/>
          </a:xfrm>
          <a:prstGeom prst="rect">
            <a:avLst/>
          </a:prstGeom>
          <a:noFill/>
        </p:spPr>
        <p:txBody>
          <a:bodyPr wrap="square" rtlCol="0">
            <a:spAutoFit/>
          </a:bodyPr>
          <a:lstStyle/>
          <a:p>
            <a:r>
              <a:rPr lang="en-US" sz="1000" dirty="0">
                <a:latin typeface="Georgia" panose="02040502050405020303" pitchFamily="18" charset="0"/>
              </a:rPr>
              <a:t>Source: Natixis Investment Managers. “Divergent Strategies: a new way to think about portfolio construction.”</a:t>
            </a:r>
          </a:p>
        </p:txBody>
      </p:sp>
    </p:spTree>
    <p:extLst>
      <p:ext uri="{BB962C8B-B14F-4D97-AF65-F5344CB8AC3E}">
        <p14:creationId xmlns:p14="http://schemas.microsoft.com/office/powerpoint/2010/main" val="1894453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map&#10;&#10;Description automatically generated">
            <a:extLst>
              <a:ext uri="{FF2B5EF4-FFF2-40B4-BE49-F238E27FC236}">
                <a16:creationId xmlns:a16="http://schemas.microsoft.com/office/drawing/2014/main" id="{0E6E51A9-3B54-4A45-9F61-B6A9F5446E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9299" y="1080655"/>
            <a:ext cx="10093401" cy="4649389"/>
          </a:xfrm>
          <a:prstGeom prst="rect">
            <a:avLst/>
          </a:prstGeom>
        </p:spPr>
      </p:pic>
      <p:sp>
        <p:nvSpPr>
          <p:cNvPr id="4" name="TextBox 3">
            <a:extLst>
              <a:ext uri="{FF2B5EF4-FFF2-40B4-BE49-F238E27FC236}">
                <a16:creationId xmlns:a16="http://schemas.microsoft.com/office/drawing/2014/main" id="{A9D58B4E-F030-460E-988E-7EC71F93207B}"/>
              </a:ext>
            </a:extLst>
          </p:cNvPr>
          <p:cNvSpPr txBox="1"/>
          <p:nvPr/>
        </p:nvSpPr>
        <p:spPr>
          <a:xfrm>
            <a:off x="563825" y="5730044"/>
            <a:ext cx="9308260" cy="246221"/>
          </a:xfrm>
          <a:prstGeom prst="rect">
            <a:avLst/>
          </a:prstGeom>
          <a:noFill/>
        </p:spPr>
        <p:txBody>
          <a:bodyPr wrap="square" rtlCol="0">
            <a:spAutoFit/>
          </a:bodyPr>
          <a:lstStyle/>
          <a:p>
            <a:r>
              <a:rPr lang="en-US" sz="1000" dirty="0">
                <a:latin typeface="Georgia" panose="02040502050405020303" pitchFamily="18" charset="0"/>
              </a:rPr>
              <a:t>Source: Morgan Stanley Wealth Management. “An Outcomes-Oriented Approach to Alternatives.”</a:t>
            </a:r>
          </a:p>
        </p:txBody>
      </p:sp>
    </p:spTree>
    <p:extLst>
      <p:ext uri="{BB962C8B-B14F-4D97-AF65-F5344CB8AC3E}">
        <p14:creationId xmlns:p14="http://schemas.microsoft.com/office/powerpoint/2010/main" val="3900909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u_resized">
            <a:extLst>
              <a:ext uri="{FF2B5EF4-FFF2-40B4-BE49-F238E27FC236}">
                <a16:creationId xmlns:a16="http://schemas.microsoft.com/office/drawing/2014/main" id="{2106EE5F-F07A-4B0C-8B4C-5799867260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7748" y="1972982"/>
            <a:ext cx="1936503" cy="291203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80836284-DE10-4652-9716-7CEFC02A4759}"/>
              </a:ext>
            </a:extLst>
          </p:cNvPr>
          <p:cNvSpPr txBox="1"/>
          <p:nvPr/>
        </p:nvSpPr>
        <p:spPr>
          <a:xfrm>
            <a:off x="1909680" y="3198166"/>
            <a:ext cx="2044627" cy="461665"/>
          </a:xfrm>
          <a:prstGeom prst="rect">
            <a:avLst/>
          </a:prstGeom>
          <a:noFill/>
        </p:spPr>
        <p:txBody>
          <a:bodyPr wrap="square" rtlCol="0">
            <a:spAutoFit/>
          </a:bodyPr>
          <a:lstStyle/>
          <a:p>
            <a:pPr algn="ctr"/>
            <a:r>
              <a:rPr lang="en-US" sz="2400" b="1" dirty="0">
                <a:solidFill>
                  <a:schemeClr val="accent1">
                    <a:lumMod val="50000"/>
                  </a:schemeClr>
                </a:solidFill>
                <a:latin typeface="Georgia" panose="02040502050405020303" pitchFamily="18" charset="0"/>
              </a:rPr>
              <a:t>Thank You!</a:t>
            </a:r>
          </a:p>
        </p:txBody>
      </p:sp>
      <p:sp>
        <p:nvSpPr>
          <p:cNvPr id="3" name="TextBox 2">
            <a:extLst>
              <a:ext uri="{FF2B5EF4-FFF2-40B4-BE49-F238E27FC236}">
                <a16:creationId xmlns:a16="http://schemas.microsoft.com/office/drawing/2014/main" id="{1827FBFE-4FBE-4139-B8BF-0E6BA227D517}"/>
              </a:ext>
            </a:extLst>
          </p:cNvPr>
          <p:cNvSpPr txBox="1"/>
          <p:nvPr/>
        </p:nvSpPr>
        <p:spPr>
          <a:xfrm>
            <a:off x="7394216" y="2828833"/>
            <a:ext cx="3850547" cy="1200329"/>
          </a:xfrm>
          <a:prstGeom prst="rect">
            <a:avLst/>
          </a:prstGeom>
          <a:noFill/>
        </p:spPr>
        <p:txBody>
          <a:bodyPr wrap="square" rtlCol="0">
            <a:spAutoFit/>
          </a:bodyPr>
          <a:lstStyle/>
          <a:p>
            <a:pPr algn="ctr"/>
            <a:r>
              <a:rPr lang="en-US" b="1" dirty="0">
                <a:solidFill>
                  <a:schemeClr val="accent1">
                    <a:lumMod val="50000"/>
                  </a:schemeClr>
                </a:solidFill>
                <a:latin typeface="Georgia" panose="02040502050405020303" pitchFamily="18" charset="0"/>
              </a:rPr>
              <a:t>Lou Johnson, CFA</a:t>
            </a:r>
          </a:p>
          <a:p>
            <a:pPr algn="ctr"/>
            <a:r>
              <a:rPr lang="en-US" dirty="0">
                <a:solidFill>
                  <a:schemeClr val="accent1">
                    <a:lumMod val="50000"/>
                  </a:schemeClr>
                </a:solidFill>
                <a:latin typeface="Georgia" panose="02040502050405020303" pitchFamily="18" charset="0"/>
              </a:rPr>
              <a:t>Alternative Investment Analyst</a:t>
            </a:r>
          </a:p>
          <a:p>
            <a:pPr algn="ctr"/>
            <a:r>
              <a:rPr lang="en-US" dirty="0">
                <a:solidFill>
                  <a:schemeClr val="accent1">
                    <a:lumMod val="50000"/>
                  </a:schemeClr>
                </a:solidFill>
                <a:latin typeface="Georgia" panose="02040502050405020303" pitchFamily="18" charset="0"/>
                <a:hlinkClick r:id="rId3">
                  <a:extLst>
                    <a:ext uri="{A12FA001-AC4F-418D-AE19-62706E023703}">
                      <ahyp:hlinkClr xmlns:ahyp="http://schemas.microsoft.com/office/drawing/2018/hyperlinkcolor" val="tx"/>
                    </a:ext>
                  </a:extLst>
                </a:hlinkClick>
              </a:rPr>
              <a:t>ljohnson@aiinsight.com</a:t>
            </a:r>
            <a:endParaRPr lang="en-US" dirty="0">
              <a:solidFill>
                <a:schemeClr val="accent1">
                  <a:lumMod val="50000"/>
                </a:schemeClr>
              </a:solidFill>
              <a:latin typeface="Georgia" panose="02040502050405020303" pitchFamily="18" charset="0"/>
            </a:endParaRPr>
          </a:p>
          <a:p>
            <a:pPr algn="ctr"/>
            <a:r>
              <a:rPr lang="en-US" dirty="0">
                <a:solidFill>
                  <a:schemeClr val="accent1">
                    <a:lumMod val="50000"/>
                  </a:schemeClr>
                </a:solidFill>
                <a:latin typeface="Georgia" panose="02040502050405020303" pitchFamily="18" charset="0"/>
              </a:rPr>
              <a:t>(303) 895-4316</a:t>
            </a:r>
          </a:p>
        </p:txBody>
      </p:sp>
    </p:spTree>
    <p:extLst>
      <p:ext uri="{BB962C8B-B14F-4D97-AF65-F5344CB8AC3E}">
        <p14:creationId xmlns:p14="http://schemas.microsoft.com/office/powerpoint/2010/main" val="1176759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82618B4-4D7E-4758-83E0-586BA7008202}"/>
              </a:ext>
            </a:extLst>
          </p:cNvPr>
          <p:cNvPicPr>
            <a:picLocks noChangeAspect="1"/>
          </p:cNvPicPr>
          <p:nvPr/>
        </p:nvPicPr>
        <p:blipFill>
          <a:blip r:embed="rId2"/>
          <a:stretch>
            <a:fillRect/>
          </a:stretch>
        </p:blipFill>
        <p:spPr>
          <a:xfrm>
            <a:off x="4688757" y="1113675"/>
            <a:ext cx="6196781" cy="4817997"/>
          </a:xfrm>
          <a:prstGeom prst="rect">
            <a:avLst/>
          </a:prstGeom>
        </p:spPr>
      </p:pic>
      <p:sp>
        <p:nvSpPr>
          <p:cNvPr id="3" name="TextBox 2">
            <a:extLst>
              <a:ext uri="{FF2B5EF4-FFF2-40B4-BE49-F238E27FC236}">
                <a16:creationId xmlns:a16="http://schemas.microsoft.com/office/drawing/2014/main" id="{BE070B6A-5969-4D05-AB4B-3DB998822B47}"/>
              </a:ext>
            </a:extLst>
          </p:cNvPr>
          <p:cNvSpPr txBox="1"/>
          <p:nvPr/>
        </p:nvSpPr>
        <p:spPr>
          <a:xfrm>
            <a:off x="1189704" y="1305341"/>
            <a:ext cx="3215148" cy="4524315"/>
          </a:xfrm>
          <a:prstGeom prst="rect">
            <a:avLst/>
          </a:prstGeom>
          <a:noFill/>
        </p:spPr>
        <p:txBody>
          <a:bodyPr wrap="square" rtlCol="0">
            <a:spAutoFit/>
          </a:bodyPr>
          <a:lstStyle/>
          <a:p>
            <a:r>
              <a:rPr lang="en-US" b="1" dirty="0">
                <a:latin typeface="Georgia" panose="02040502050405020303" pitchFamily="18" charset="0"/>
              </a:rPr>
              <a:t>Environment…</a:t>
            </a:r>
          </a:p>
          <a:p>
            <a:endParaRPr lang="en-US" b="1" dirty="0">
              <a:latin typeface="Georgia" panose="02040502050405020303" pitchFamily="18" charset="0"/>
            </a:endParaRPr>
          </a:p>
          <a:p>
            <a:pPr marL="285750" indent="-285750">
              <a:buFont typeface="Wingdings" panose="05000000000000000000" pitchFamily="2" charset="2"/>
              <a:buChar char="Ø"/>
            </a:pPr>
            <a:r>
              <a:rPr lang="en-US" dirty="0">
                <a:latin typeface="Georgia" panose="02040502050405020303" pitchFamily="18" charset="0"/>
              </a:rPr>
              <a:t>Low and slow</a:t>
            </a:r>
          </a:p>
          <a:p>
            <a:pPr marL="285750" indent="-285750">
              <a:buFont typeface="Wingdings" panose="05000000000000000000" pitchFamily="2" charset="2"/>
              <a:buChar char="Ø"/>
            </a:pPr>
            <a:r>
              <a:rPr lang="en-US" dirty="0">
                <a:latin typeface="Georgia" panose="02040502050405020303" pitchFamily="18" charset="0"/>
              </a:rPr>
              <a:t>Negative yields</a:t>
            </a:r>
          </a:p>
          <a:p>
            <a:pPr marL="285750" indent="-285750">
              <a:buFont typeface="Wingdings" panose="05000000000000000000" pitchFamily="2" charset="2"/>
              <a:buChar char="Ø"/>
            </a:pPr>
            <a:r>
              <a:rPr lang="en-US" dirty="0">
                <a:latin typeface="Georgia" panose="02040502050405020303" pitchFamily="18" charset="0"/>
              </a:rPr>
              <a:t>Low volatility, until its not</a:t>
            </a:r>
          </a:p>
          <a:p>
            <a:pPr marL="285750" indent="-285750">
              <a:buFont typeface="Wingdings" panose="05000000000000000000" pitchFamily="2" charset="2"/>
              <a:buChar char="Ø"/>
            </a:pPr>
            <a:r>
              <a:rPr lang="en-US" dirty="0">
                <a:latin typeface="Georgia" panose="02040502050405020303" pitchFamily="18" charset="0"/>
              </a:rPr>
              <a:t>Growth over value</a:t>
            </a:r>
          </a:p>
          <a:p>
            <a:pPr marL="285750" indent="-285750">
              <a:buFont typeface="Wingdings" panose="05000000000000000000" pitchFamily="2" charset="2"/>
              <a:buChar char="Ø"/>
            </a:pPr>
            <a:endParaRPr lang="en-US" dirty="0">
              <a:latin typeface="Georgia" panose="02040502050405020303" pitchFamily="18" charset="0"/>
            </a:endParaRPr>
          </a:p>
          <a:p>
            <a:r>
              <a:rPr lang="en-US" b="1" dirty="0">
                <a:latin typeface="Georgia" panose="02040502050405020303" pitchFamily="18" charset="0"/>
              </a:rPr>
              <a:t>Lately…</a:t>
            </a:r>
          </a:p>
          <a:p>
            <a:pPr marL="285750" indent="-285750">
              <a:buFont typeface="Wingdings" panose="05000000000000000000" pitchFamily="2" charset="2"/>
              <a:buChar char="Ø"/>
            </a:pPr>
            <a:endParaRPr lang="en-US" dirty="0">
              <a:latin typeface="Georgia" panose="02040502050405020303" pitchFamily="18" charset="0"/>
            </a:endParaRPr>
          </a:p>
          <a:p>
            <a:pPr marL="285750" indent="-285750">
              <a:buFont typeface="Wingdings" panose="05000000000000000000" pitchFamily="2" charset="2"/>
              <a:buChar char="Ø"/>
            </a:pPr>
            <a:r>
              <a:rPr lang="en-US" dirty="0">
                <a:latin typeface="Georgia" panose="02040502050405020303" pitchFamily="18" charset="0"/>
              </a:rPr>
              <a:t>Trade wars</a:t>
            </a:r>
          </a:p>
          <a:p>
            <a:pPr marL="285750" indent="-285750">
              <a:buFont typeface="Wingdings" panose="05000000000000000000" pitchFamily="2" charset="2"/>
              <a:buChar char="Ø"/>
            </a:pPr>
            <a:r>
              <a:rPr lang="en-US" dirty="0">
                <a:latin typeface="Georgia" panose="02040502050405020303" pitchFamily="18" charset="0"/>
              </a:rPr>
              <a:t>Yield curve inversion</a:t>
            </a:r>
          </a:p>
          <a:p>
            <a:pPr marL="285750" indent="-285750">
              <a:buFont typeface="Wingdings" panose="05000000000000000000" pitchFamily="2" charset="2"/>
              <a:buChar char="Ø"/>
            </a:pPr>
            <a:r>
              <a:rPr lang="en-US" dirty="0">
                <a:latin typeface="Georgia" panose="02040502050405020303" pitchFamily="18" charset="0"/>
              </a:rPr>
              <a:t>Monetary policy uncertainty</a:t>
            </a:r>
          </a:p>
          <a:p>
            <a:pPr marL="285750" indent="-285750">
              <a:buFont typeface="Wingdings" panose="05000000000000000000" pitchFamily="2" charset="2"/>
              <a:buChar char="Ø"/>
            </a:pPr>
            <a:r>
              <a:rPr lang="en-US" dirty="0">
                <a:latin typeface="Georgia" panose="02040502050405020303" pitchFamily="18" charset="0"/>
              </a:rPr>
              <a:t>Repo market?</a:t>
            </a:r>
          </a:p>
          <a:p>
            <a:pPr marL="285750" indent="-285750">
              <a:buFont typeface="Wingdings" panose="05000000000000000000" pitchFamily="2" charset="2"/>
              <a:buChar char="Ø"/>
            </a:pPr>
            <a:r>
              <a:rPr lang="en-US" dirty="0">
                <a:latin typeface="Georgia" panose="02040502050405020303" pitchFamily="18" charset="0"/>
              </a:rPr>
              <a:t>Fiscal budget?</a:t>
            </a:r>
          </a:p>
          <a:p>
            <a:pPr marL="285750" indent="-285750">
              <a:buFont typeface="Wingdings" panose="05000000000000000000" pitchFamily="2" charset="2"/>
              <a:buChar char="Ø"/>
            </a:pPr>
            <a:r>
              <a:rPr lang="en-US" dirty="0">
                <a:latin typeface="Georgia" panose="02040502050405020303" pitchFamily="18" charset="0"/>
              </a:rPr>
              <a:t>Impeachment?</a:t>
            </a:r>
          </a:p>
        </p:txBody>
      </p:sp>
    </p:spTree>
    <p:extLst>
      <p:ext uri="{BB962C8B-B14F-4D97-AF65-F5344CB8AC3E}">
        <p14:creationId xmlns:p14="http://schemas.microsoft.com/office/powerpoint/2010/main" val="900419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AB15D3A-F76A-4508-82A0-F7CF336CBD46}"/>
              </a:ext>
            </a:extLst>
          </p:cNvPr>
          <p:cNvSpPr txBox="1"/>
          <p:nvPr/>
        </p:nvSpPr>
        <p:spPr>
          <a:xfrm>
            <a:off x="1004047" y="1159894"/>
            <a:ext cx="8095129" cy="584775"/>
          </a:xfrm>
          <a:prstGeom prst="rect">
            <a:avLst/>
          </a:prstGeom>
          <a:noFill/>
        </p:spPr>
        <p:txBody>
          <a:bodyPr wrap="square" rtlCol="0">
            <a:spAutoFit/>
          </a:bodyPr>
          <a:lstStyle/>
          <a:p>
            <a:r>
              <a:rPr lang="en-US" sz="3200" b="1" dirty="0">
                <a:solidFill>
                  <a:schemeClr val="accent1">
                    <a:lumMod val="50000"/>
                  </a:schemeClr>
                </a:solidFill>
                <a:latin typeface="Georgia" panose="02040502050405020303" pitchFamily="18" charset="0"/>
              </a:rPr>
              <a:t>Why Alternatives?</a:t>
            </a:r>
          </a:p>
        </p:txBody>
      </p:sp>
      <p:sp>
        <p:nvSpPr>
          <p:cNvPr id="6" name="TextBox 5">
            <a:extLst>
              <a:ext uri="{FF2B5EF4-FFF2-40B4-BE49-F238E27FC236}">
                <a16:creationId xmlns:a16="http://schemas.microsoft.com/office/drawing/2014/main" id="{5B852437-152C-457A-B98A-170B854AE615}"/>
              </a:ext>
            </a:extLst>
          </p:cNvPr>
          <p:cNvSpPr txBox="1"/>
          <p:nvPr/>
        </p:nvSpPr>
        <p:spPr>
          <a:xfrm>
            <a:off x="1135627" y="1850724"/>
            <a:ext cx="4788310" cy="2477601"/>
          </a:xfrm>
          <a:prstGeom prst="rect">
            <a:avLst/>
          </a:prstGeom>
          <a:noFill/>
        </p:spPr>
        <p:txBody>
          <a:bodyPr wrap="square" rtlCol="0">
            <a:spAutoFit/>
          </a:bodyPr>
          <a:lstStyle/>
          <a:p>
            <a:r>
              <a:rPr lang="en-US" sz="2400" dirty="0">
                <a:latin typeface="Georgia" panose="02040502050405020303" pitchFamily="18" charset="0"/>
              </a:rPr>
              <a:t>Why?</a:t>
            </a:r>
          </a:p>
          <a:p>
            <a:endParaRPr lang="en-US" sz="1100" dirty="0">
              <a:latin typeface="Georgia" panose="02040502050405020303" pitchFamily="18" charset="0"/>
            </a:endParaRPr>
          </a:p>
          <a:p>
            <a:pPr marL="285750" indent="-285750">
              <a:buFont typeface="Wingdings" panose="05000000000000000000" pitchFamily="2" charset="2"/>
              <a:buChar char="Ø"/>
            </a:pPr>
            <a:r>
              <a:rPr lang="en-US" sz="2400" dirty="0">
                <a:latin typeface="Georgia" panose="02040502050405020303" pitchFamily="18" charset="0"/>
              </a:rPr>
              <a:t>Portfolio enhancement</a:t>
            </a:r>
          </a:p>
          <a:p>
            <a:pPr marL="285750" indent="-285750">
              <a:buFont typeface="Wingdings" panose="05000000000000000000" pitchFamily="2" charset="2"/>
              <a:buChar char="Ø"/>
            </a:pPr>
            <a:r>
              <a:rPr lang="en-US" sz="2400" dirty="0">
                <a:latin typeface="Georgia" panose="02040502050405020303" pitchFamily="18" charset="0"/>
              </a:rPr>
              <a:t>Uncertainty reduction (hedging)</a:t>
            </a:r>
          </a:p>
          <a:p>
            <a:pPr marL="285750" indent="-285750">
              <a:buFont typeface="Wingdings" panose="05000000000000000000" pitchFamily="2" charset="2"/>
              <a:buChar char="Ø"/>
            </a:pPr>
            <a:r>
              <a:rPr lang="en-US" sz="2400" dirty="0">
                <a:latin typeface="Georgia" panose="02040502050405020303" pitchFamily="18" charset="0"/>
              </a:rPr>
              <a:t>Objective/outcome investing</a:t>
            </a:r>
          </a:p>
          <a:p>
            <a:pPr marL="285750" indent="-285750">
              <a:buFont typeface="Wingdings" panose="05000000000000000000" pitchFamily="2" charset="2"/>
              <a:buChar char="Ø"/>
            </a:pPr>
            <a:r>
              <a:rPr lang="en-US" sz="2400" dirty="0">
                <a:latin typeface="Georgia" panose="02040502050405020303" pitchFamily="18" charset="0"/>
              </a:rPr>
              <a:t>Managing behavioral biases</a:t>
            </a:r>
          </a:p>
        </p:txBody>
      </p:sp>
      <p:sp>
        <p:nvSpPr>
          <p:cNvPr id="7" name="TextBox 6">
            <a:extLst>
              <a:ext uri="{FF2B5EF4-FFF2-40B4-BE49-F238E27FC236}">
                <a16:creationId xmlns:a16="http://schemas.microsoft.com/office/drawing/2014/main" id="{095F5060-F325-46A3-B5F7-3E9636C26944}"/>
              </a:ext>
            </a:extLst>
          </p:cNvPr>
          <p:cNvSpPr txBox="1"/>
          <p:nvPr/>
        </p:nvSpPr>
        <p:spPr>
          <a:xfrm>
            <a:off x="6268065" y="1850724"/>
            <a:ext cx="4788310" cy="2123658"/>
          </a:xfrm>
          <a:prstGeom prst="rect">
            <a:avLst/>
          </a:prstGeom>
          <a:noFill/>
        </p:spPr>
        <p:txBody>
          <a:bodyPr wrap="square" rtlCol="0">
            <a:spAutoFit/>
          </a:bodyPr>
          <a:lstStyle/>
          <a:p>
            <a:r>
              <a:rPr lang="en-US" sz="2400" dirty="0">
                <a:latin typeface="Georgia" panose="02040502050405020303" pitchFamily="18" charset="0"/>
              </a:rPr>
              <a:t>Why Not?</a:t>
            </a:r>
          </a:p>
          <a:p>
            <a:endParaRPr lang="en-US" sz="1100" dirty="0">
              <a:latin typeface="Georgia" panose="02040502050405020303" pitchFamily="18" charset="0"/>
            </a:endParaRPr>
          </a:p>
          <a:p>
            <a:pPr marL="285750" indent="-285750">
              <a:buFont typeface="Wingdings" panose="05000000000000000000" pitchFamily="2" charset="2"/>
              <a:buChar char="Ø"/>
            </a:pPr>
            <a:r>
              <a:rPr lang="en-US" sz="2400" dirty="0">
                <a:latin typeface="Georgia" panose="02040502050405020303" pitchFamily="18" charset="0"/>
              </a:rPr>
              <a:t>Difficult to understand</a:t>
            </a:r>
          </a:p>
          <a:p>
            <a:pPr marL="285750" indent="-285750">
              <a:buFont typeface="Wingdings" panose="05000000000000000000" pitchFamily="2" charset="2"/>
              <a:buChar char="Ø"/>
            </a:pPr>
            <a:r>
              <a:rPr lang="en-US" sz="2400" dirty="0">
                <a:latin typeface="Georgia" panose="02040502050405020303" pitchFamily="18" charset="0"/>
              </a:rPr>
              <a:t>Resources?</a:t>
            </a:r>
          </a:p>
          <a:p>
            <a:pPr marL="285750" indent="-285750">
              <a:buFont typeface="Wingdings" panose="05000000000000000000" pitchFamily="2" charset="2"/>
              <a:buChar char="Ø"/>
            </a:pPr>
            <a:r>
              <a:rPr lang="en-US" sz="2400" dirty="0">
                <a:latin typeface="Georgia" panose="02040502050405020303" pitchFamily="18" charset="0"/>
              </a:rPr>
              <a:t>Costly to not own beta</a:t>
            </a:r>
          </a:p>
          <a:p>
            <a:pPr marL="285750" indent="-285750">
              <a:buFont typeface="Wingdings" panose="05000000000000000000" pitchFamily="2" charset="2"/>
              <a:buChar char="Ø"/>
            </a:pPr>
            <a:r>
              <a:rPr lang="en-US" sz="2400" dirty="0">
                <a:latin typeface="Georgia" panose="02040502050405020303" pitchFamily="18" charset="0"/>
              </a:rPr>
              <a:t>Liquidity and fees</a:t>
            </a:r>
          </a:p>
        </p:txBody>
      </p:sp>
      <p:sp>
        <p:nvSpPr>
          <p:cNvPr id="8" name="TextBox 7">
            <a:extLst>
              <a:ext uri="{FF2B5EF4-FFF2-40B4-BE49-F238E27FC236}">
                <a16:creationId xmlns:a16="http://schemas.microsoft.com/office/drawing/2014/main" id="{4F0644C6-5FD9-449C-A7F0-C03761F98633}"/>
              </a:ext>
            </a:extLst>
          </p:cNvPr>
          <p:cNvSpPr txBox="1"/>
          <p:nvPr/>
        </p:nvSpPr>
        <p:spPr>
          <a:xfrm>
            <a:off x="1135626" y="4562167"/>
            <a:ext cx="9920748" cy="1200329"/>
          </a:xfrm>
          <a:prstGeom prst="rect">
            <a:avLst/>
          </a:prstGeom>
          <a:noFill/>
        </p:spPr>
        <p:txBody>
          <a:bodyPr wrap="square" rtlCol="0">
            <a:spAutoFit/>
          </a:bodyPr>
          <a:lstStyle/>
          <a:p>
            <a:r>
              <a:rPr lang="en-US" sz="2400" dirty="0">
                <a:latin typeface="Georgia" panose="02040502050405020303" pitchFamily="18" charset="0"/>
              </a:rPr>
              <a:t>Bottom Line  &gt;&gt;  Alternatives encompasses a wide array of structures and strategies. With proper education and due diligence, they can be an effective tool in providing portfolio solutions. </a:t>
            </a:r>
          </a:p>
        </p:txBody>
      </p:sp>
    </p:spTree>
    <p:extLst>
      <p:ext uri="{BB962C8B-B14F-4D97-AF65-F5344CB8AC3E}">
        <p14:creationId xmlns:p14="http://schemas.microsoft.com/office/powerpoint/2010/main" val="4203200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601DBE53-265C-4212-8BB5-43D8BECEA364}"/>
              </a:ext>
            </a:extLst>
          </p:cNvPr>
          <p:cNvGraphicFramePr/>
          <p:nvPr>
            <p:extLst>
              <p:ext uri="{D42A27DB-BD31-4B8C-83A1-F6EECF244321}">
                <p14:modId xmlns:p14="http://schemas.microsoft.com/office/powerpoint/2010/main" val="1999849518"/>
              </p:ext>
            </p:extLst>
          </p:nvPr>
        </p:nvGraphicFramePr>
        <p:xfrm>
          <a:off x="2020794" y="1156447"/>
          <a:ext cx="8150411" cy="46770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02D2334D-D908-45D6-A47F-BECC7E1F24AB}"/>
              </a:ext>
            </a:extLst>
          </p:cNvPr>
          <p:cNvSpPr/>
          <p:nvPr/>
        </p:nvSpPr>
        <p:spPr>
          <a:xfrm>
            <a:off x="8765154" y="1353689"/>
            <a:ext cx="2263761" cy="646331"/>
          </a:xfrm>
          <a:prstGeom prst="rect">
            <a:avLst/>
          </a:prstGeom>
          <a:noFill/>
        </p:spPr>
        <p:txBody>
          <a:bodyPr wrap="none" lIns="91440" tIns="45720" rIns="91440" bIns="45720">
            <a:spAutoFit/>
          </a:bodyPr>
          <a:lstStyle/>
          <a:p>
            <a:pPr algn="ctr"/>
            <a:r>
              <a:rPr lang="en-US" sz="3600" b="0" cap="none" spc="0" dirty="0">
                <a:ln w="0"/>
                <a:solidFill>
                  <a:schemeClr val="accent1"/>
                </a:solidFill>
                <a:effectLst>
                  <a:outerShdw blurRad="38100" dist="25400" dir="5400000" algn="ctr" rotWithShape="0">
                    <a:srgbClr val="6E747A">
                      <a:alpha val="43000"/>
                    </a:srgbClr>
                  </a:outerShdw>
                </a:effectLst>
                <a:latin typeface="Georgia" panose="02040502050405020303" pitchFamily="18" charset="0"/>
              </a:rPr>
              <a:t>Liquidity?</a:t>
            </a:r>
            <a:endParaRPr lang="en-US" sz="4800" b="0" cap="none" spc="0" dirty="0">
              <a:ln w="0"/>
              <a:solidFill>
                <a:schemeClr val="accent1"/>
              </a:solidFill>
              <a:effectLst>
                <a:outerShdw blurRad="38100" dist="25400" dir="5400000" algn="ctr" rotWithShape="0">
                  <a:srgbClr val="6E747A">
                    <a:alpha val="43000"/>
                  </a:srgbClr>
                </a:outerShdw>
              </a:effectLst>
              <a:latin typeface="Georgia" panose="02040502050405020303" pitchFamily="18" charset="0"/>
            </a:endParaRPr>
          </a:p>
        </p:txBody>
      </p:sp>
      <p:sp>
        <p:nvSpPr>
          <p:cNvPr id="7" name="Rectangle 6">
            <a:extLst>
              <a:ext uri="{FF2B5EF4-FFF2-40B4-BE49-F238E27FC236}">
                <a16:creationId xmlns:a16="http://schemas.microsoft.com/office/drawing/2014/main" id="{2B1B24CA-ADFB-45A7-98DE-7398B36284D7}"/>
              </a:ext>
            </a:extLst>
          </p:cNvPr>
          <p:cNvSpPr/>
          <p:nvPr/>
        </p:nvSpPr>
        <p:spPr>
          <a:xfrm>
            <a:off x="886506" y="1353689"/>
            <a:ext cx="2268570" cy="646331"/>
          </a:xfrm>
          <a:prstGeom prst="rect">
            <a:avLst/>
          </a:prstGeom>
          <a:noFill/>
        </p:spPr>
        <p:txBody>
          <a:bodyPr wrap="none" lIns="91440" tIns="45720" rIns="91440" bIns="45720">
            <a:spAutoFit/>
          </a:bodyPr>
          <a:lstStyle/>
          <a:p>
            <a:pPr algn="ctr"/>
            <a:r>
              <a:rPr lang="en-US" sz="3600" dirty="0">
                <a:ln w="0"/>
                <a:solidFill>
                  <a:schemeClr val="accent1"/>
                </a:solidFill>
                <a:effectLst>
                  <a:outerShdw blurRad="38100" dist="25400" dir="5400000" algn="ctr" rotWithShape="0">
                    <a:srgbClr val="6E747A">
                      <a:alpha val="43000"/>
                    </a:srgbClr>
                  </a:outerShdw>
                </a:effectLst>
                <a:latin typeface="Georgia" panose="02040502050405020303" pitchFamily="18" charset="0"/>
              </a:rPr>
              <a:t>Holdings?</a:t>
            </a:r>
            <a:endParaRPr lang="en-US" sz="4800" b="0" cap="none" spc="0" dirty="0">
              <a:ln w="0"/>
              <a:solidFill>
                <a:schemeClr val="accent1"/>
              </a:solidFill>
              <a:effectLst>
                <a:outerShdw blurRad="38100" dist="25400" dir="5400000" algn="ctr" rotWithShape="0">
                  <a:srgbClr val="6E747A">
                    <a:alpha val="43000"/>
                  </a:srgbClr>
                </a:outerShdw>
              </a:effectLst>
              <a:latin typeface="Georgia" panose="02040502050405020303" pitchFamily="18" charset="0"/>
            </a:endParaRPr>
          </a:p>
        </p:txBody>
      </p:sp>
      <p:sp>
        <p:nvSpPr>
          <p:cNvPr id="8" name="Rectangle 7">
            <a:extLst>
              <a:ext uri="{FF2B5EF4-FFF2-40B4-BE49-F238E27FC236}">
                <a16:creationId xmlns:a16="http://schemas.microsoft.com/office/drawing/2014/main" id="{C83F7275-6371-4999-AC0D-724FFFA55605}"/>
              </a:ext>
            </a:extLst>
          </p:cNvPr>
          <p:cNvSpPr/>
          <p:nvPr/>
        </p:nvSpPr>
        <p:spPr>
          <a:xfrm>
            <a:off x="980284" y="4312042"/>
            <a:ext cx="2081019" cy="646331"/>
          </a:xfrm>
          <a:prstGeom prst="rect">
            <a:avLst/>
          </a:prstGeom>
          <a:noFill/>
        </p:spPr>
        <p:txBody>
          <a:bodyPr wrap="none" lIns="91440" tIns="45720" rIns="91440" bIns="45720">
            <a:spAutoFit/>
          </a:bodyPr>
          <a:lstStyle/>
          <a:p>
            <a:pPr algn="ctr"/>
            <a:r>
              <a:rPr lang="en-US" sz="3600" dirty="0">
                <a:ln w="0"/>
                <a:solidFill>
                  <a:schemeClr val="accent1"/>
                </a:solidFill>
                <a:effectLst>
                  <a:outerShdw blurRad="38100" dist="25400" dir="5400000" algn="ctr" rotWithShape="0">
                    <a:srgbClr val="6E747A">
                      <a:alpha val="43000"/>
                    </a:srgbClr>
                  </a:outerShdw>
                </a:effectLst>
                <a:latin typeface="Georgia" panose="02040502050405020303" pitchFamily="18" charset="0"/>
              </a:rPr>
              <a:t>Horizon?</a:t>
            </a:r>
            <a:endParaRPr lang="en-US" sz="4800" b="0" cap="none" spc="0" dirty="0">
              <a:ln w="0"/>
              <a:solidFill>
                <a:schemeClr val="accent1"/>
              </a:solidFill>
              <a:effectLst>
                <a:outerShdw blurRad="38100" dist="25400" dir="5400000" algn="ctr" rotWithShape="0">
                  <a:srgbClr val="6E747A">
                    <a:alpha val="43000"/>
                  </a:srgbClr>
                </a:outerShdw>
              </a:effectLst>
              <a:latin typeface="Georgia" panose="02040502050405020303" pitchFamily="18" charset="0"/>
            </a:endParaRPr>
          </a:p>
        </p:txBody>
      </p:sp>
      <p:sp>
        <p:nvSpPr>
          <p:cNvPr id="9" name="Rectangle 8">
            <a:extLst>
              <a:ext uri="{FF2B5EF4-FFF2-40B4-BE49-F238E27FC236}">
                <a16:creationId xmlns:a16="http://schemas.microsoft.com/office/drawing/2014/main" id="{7F511B07-1FFC-409F-89B0-60DA4649E437}"/>
              </a:ext>
            </a:extLst>
          </p:cNvPr>
          <p:cNvSpPr/>
          <p:nvPr/>
        </p:nvSpPr>
        <p:spPr>
          <a:xfrm>
            <a:off x="9385632" y="4312042"/>
            <a:ext cx="1327608" cy="646331"/>
          </a:xfrm>
          <a:prstGeom prst="rect">
            <a:avLst/>
          </a:prstGeom>
          <a:noFill/>
        </p:spPr>
        <p:txBody>
          <a:bodyPr wrap="none" lIns="91440" tIns="45720" rIns="91440" bIns="45720">
            <a:spAutoFit/>
          </a:bodyPr>
          <a:lstStyle/>
          <a:p>
            <a:pPr algn="ctr"/>
            <a:r>
              <a:rPr lang="en-US" sz="3600" b="0" cap="none" spc="0" dirty="0">
                <a:ln w="0"/>
                <a:solidFill>
                  <a:schemeClr val="accent1"/>
                </a:solidFill>
                <a:effectLst>
                  <a:outerShdw blurRad="38100" dist="25400" dir="5400000" algn="ctr" rotWithShape="0">
                    <a:srgbClr val="6E747A">
                      <a:alpha val="43000"/>
                    </a:srgbClr>
                  </a:outerShdw>
                </a:effectLst>
                <a:latin typeface="Georgia" panose="02040502050405020303" pitchFamily="18" charset="0"/>
              </a:rPr>
              <a:t>Fees?</a:t>
            </a:r>
            <a:endParaRPr lang="en-US" sz="4800" b="0" cap="none" spc="0" dirty="0">
              <a:ln w="0"/>
              <a:solidFill>
                <a:schemeClr val="accent1"/>
              </a:solidFill>
              <a:effectLst>
                <a:outerShdw blurRad="38100" dist="25400" dir="5400000" algn="ctr" rotWithShape="0">
                  <a:srgbClr val="6E747A">
                    <a:alpha val="43000"/>
                  </a:srgbClr>
                </a:outerShdw>
              </a:effectLst>
              <a:latin typeface="Georgia" panose="02040502050405020303" pitchFamily="18" charset="0"/>
            </a:endParaRPr>
          </a:p>
        </p:txBody>
      </p:sp>
    </p:spTree>
    <p:extLst>
      <p:ext uri="{BB962C8B-B14F-4D97-AF65-F5344CB8AC3E}">
        <p14:creationId xmlns:p14="http://schemas.microsoft.com/office/powerpoint/2010/main" val="4082664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1EEABEB1-A1FB-44C3-A2B7-880CEF189A24}"/>
              </a:ext>
            </a:extLst>
          </p:cNvPr>
          <p:cNvGraphicFramePr>
            <a:graphicFrameLocks noGrp="1"/>
          </p:cNvGraphicFramePr>
          <p:nvPr>
            <p:extLst>
              <p:ext uri="{D42A27DB-BD31-4B8C-83A1-F6EECF244321}">
                <p14:modId xmlns:p14="http://schemas.microsoft.com/office/powerpoint/2010/main" val="892510921"/>
              </p:ext>
            </p:extLst>
          </p:nvPr>
        </p:nvGraphicFramePr>
        <p:xfrm>
          <a:off x="2003611" y="1281952"/>
          <a:ext cx="8184777" cy="4437880"/>
        </p:xfrm>
        <a:graphic>
          <a:graphicData uri="http://schemas.openxmlformats.org/drawingml/2006/table">
            <a:tbl>
              <a:tblPr firstRow="1" firstCol="1" bandRow="1"/>
              <a:tblGrid>
                <a:gridCol w="2123017">
                  <a:extLst>
                    <a:ext uri="{9D8B030D-6E8A-4147-A177-3AD203B41FA5}">
                      <a16:colId xmlns:a16="http://schemas.microsoft.com/office/drawing/2014/main" val="1746120474"/>
                    </a:ext>
                  </a:extLst>
                </a:gridCol>
                <a:gridCol w="3030880">
                  <a:extLst>
                    <a:ext uri="{9D8B030D-6E8A-4147-A177-3AD203B41FA5}">
                      <a16:colId xmlns:a16="http://schemas.microsoft.com/office/drawing/2014/main" val="3694090631"/>
                    </a:ext>
                  </a:extLst>
                </a:gridCol>
                <a:gridCol w="3030880">
                  <a:extLst>
                    <a:ext uri="{9D8B030D-6E8A-4147-A177-3AD203B41FA5}">
                      <a16:colId xmlns:a16="http://schemas.microsoft.com/office/drawing/2014/main" val="1826917264"/>
                    </a:ext>
                  </a:extLst>
                </a:gridCol>
              </a:tblGrid>
              <a:tr h="359828">
                <a:tc>
                  <a:txBody>
                    <a:bodyPr/>
                    <a:lstStyle/>
                    <a:p>
                      <a:pPr marL="0" marR="0">
                        <a:spcBef>
                          <a:spcPts val="0"/>
                        </a:spcBef>
                        <a:spcAft>
                          <a:spcPts val="0"/>
                        </a:spcAft>
                      </a:pPr>
                      <a:r>
                        <a:rPr lang="en-US" sz="1100" dirty="0">
                          <a:effectLst/>
                          <a:latin typeface="Georgia" panose="02040502050405020303"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US" sz="1600" dirty="0">
                          <a:solidFill>
                            <a:srgbClr val="FFFFFF"/>
                          </a:solidFill>
                          <a:effectLst/>
                          <a:latin typeface="Georgia" panose="02040502050405020303" pitchFamily="18" charset="0"/>
                          <a:ea typeface="Calibri" panose="020F0502020204030204" pitchFamily="34" charset="0"/>
                          <a:cs typeface="Times New Roman" panose="02020603050405020304" pitchFamily="18" charset="0"/>
                        </a:rPr>
                        <a:t>Mutual Fund</a:t>
                      </a:r>
                      <a:endParaRPr lang="en-US" sz="16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US" sz="1600" dirty="0">
                          <a:solidFill>
                            <a:srgbClr val="FFFFFF"/>
                          </a:solidFill>
                          <a:effectLst/>
                          <a:latin typeface="Georgia" panose="02040502050405020303" pitchFamily="18" charset="0"/>
                          <a:ea typeface="Calibri" panose="020F0502020204030204" pitchFamily="34" charset="0"/>
                          <a:cs typeface="Times New Roman" panose="02020603050405020304" pitchFamily="18" charset="0"/>
                        </a:rPr>
                        <a:t>Hedge Fund/Private Fund</a:t>
                      </a:r>
                      <a:endParaRPr lang="en-US" sz="16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3864"/>
                    </a:solidFill>
                  </a:tcPr>
                </a:tc>
                <a:extLst>
                  <a:ext uri="{0D108BD9-81ED-4DB2-BD59-A6C34878D82A}">
                    <a16:rowId xmlns:a16="http://schemas.microsoft.com/office/drawing/2014/main" val="3704191023"/>
                  </a:ext>
                </a:extLst>
              </a:tr>
              <a:tr h="359828">
                <a:tc>
                  <a:txBody>
                    <a:bodyPr/>
                    <a:lstStyle/>
                    <a:p>
                      <a:pPr marL="0" marR="0">
                        <a:spcBef>
                          <a:spcPts val="0"/>
                        </a:spcBef>
                        <a:spcAft>
                          <a:spcPts val="0"/>
                        </a:spcAft>
                      </a:pPr>
                      <a:r>
                        <a:rPr lang="en-US" sz="14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Offering</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1400">
                          <a:effectLst/>
                          <a:latin typeface="Georgia" panose="02040502050405020303" pitchFamily="18" charset="0"/>
                          <a:ea typeface="Calibri" panose="020F0502020204030204" pitchFamily="34" charset="0"/>
                          <a:cs typeface="Times New Roman" panose="02020603050405020304" pitchFamily="18" charset="0"/>
                        </a:rPr>
                        <a:t>Public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Georgia" panose="02040502050405020303" pitchFamily="18" charset="0"/>
                          <a:ea typeface="Calibri" panose="020F0502020204030204" pitchFamily="34" charset="0"/>
                          <a:cs typeface="Times New Roman" panose="02020603050405020304" pitchFamily="18" charset="0"/>
                        </a:rPr>
                        <a:t>Private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10263"/>
                  </a:ext>
                </a:extLst>
              </a:tr>
              <a:tr h="479771">
                <a:tc>
                  <a:txBody>
                    <a:bodyPr/>
                    <a:lstStyle/>
                    <a:p>
                      <a:pPr marL="0" marR="0">
                        <a:spcBef>
                          <a:spcPts val="0"/>
                        </a:spcBef>
                        <a:spcAft>
                          <a:spcPts val="0"/>
                        </a:spcAft>
                      </a:pPr>
                      <a:r>
                        <a:rPr lang="en-US" sz="14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Structure</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1400">
                          <a:effectLst/>
                          <a:latin typeface="Georgia" panose="02040502050405020303" pitchFamily="18" charset="0"/>
                          <a:ea typeface="Calibri" panose="020F0502020204030204" pitchFamily="34" charset="0"/>
                          <a:cs typeface="Times New Roman" panose="02020603050405020304" pitchFamily="18" charset="0"/>
                        </a:rPr>
                        <a:t>Open-End Registered Investment Company (RIC)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Georgia" panose="02040502050405020303" pitchFamily="18" charset="0"/>
                          <a:ea typeface="Calibri" panose="020F0502020204030204" pitchFamily="34" charset="0"/>
                          <a:cs typeface="Times New Roman" panose="02020603050405020304" pitchFamily="18" charset="0"/>
                        </a:rPr>
                        <a:t>Limited Partnership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0363483"/>
                  </a:ext>
                </a:extLst>
              </a:tr>
              <a:tr h="479771">
                <a:tc>
                  <a:txBody>
                    <a:bodyPr/>
                    <a:lstStyle/>
                    <a:p>
                      <a:pPr marL="0" marR="0">
                        <a:spcBef>
                          <a:spcPts val="0"/>
                        </a:spcBef>
                        <a:spcAft>
                          <a:spcPts val="0"/>
                        </a:spcAft>
                      </a:pPr>
                      <a:r>
                        <a:rPr lang="en-US" sz="14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Manager</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1400" dirty="0">
                          <a:effectLst/>
                          <a:latin typeface="Georgia" panose="02040502050405020303" pitchFamily="18" charset="0"/>
                          <a:ea typeface="Calibri" panose="020F0502020204030204" pitchFamily="34" charset="0"/>
                          <a:cs typeface="Times New Roman" panose="02020603050405020304" pitchFamily="18" charset="0"/>
                        </a:rPr>
                        <a:t>SEC Registered Investment Advisor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Georgia" panose="02040502050405020303" pitchFamily="18" charset="0"/>
                          <a:ea typeface="Calibri" panose="020F0502020204030204" pitchFamily="34" charset="0"/>
                          <a:cs typeface="Times New Roman" panose="02020603050405020304" pitchFamily="18" charset="0"/>
                        </a:rPr>
                        <a:t>General Partner; often registered as a Limited Liability Company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6250855"/>
                  </a:ext>
                </a:extLst>
              </a:tr>
              <a:tr h="359828">
                <a:tc>
                  <a:txBody>
                    <a:bodyPr/>
                    <a:lstStyle/>
                    <a:p>
                      <a:pPr marL="0" marR="0">
                        <a:spcBef>
                          <a:spcPts val="0"/>
                        </a:spcBef>
                        <a:spcAft>
                          <a:spcPts val="0"/>
                        </a:spcAft>
                      </a:pPr>
                      <a:r>
                        <a:rPr lang="en-US" sz="14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Minimum Investment</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1400">
                          <a:effectLst/>
                          <a:latin typeface="Georgia" panose="02040502050405020303" pitchFamily="18" charset="0"/>
                          <a:ea typeface="Calibri" panose="020F0502020204030204" pitchFamily="34" charset="0"/>
                          <a:cs typeface="Times New Roman" panose="02020603050405020304" pitchFamily="18" charset="0"/>
                        </a:rPr>
                        <a:t>Low</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Georgia" panose="02040502050405020303" pitchFamily="18" charset="0"/>
                          <a:ea typeface="Calibri" panose="020F0502020204030204" pitchFamily="34" charset="0"/>
                          <a:cs typeface="Times New Roman" panose="02020603050405020304" pitchFamily="18" charset="0"/>
                        </a:rPr>
                        <a:t>High</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9385148"/>
                  </a:ext>
                </a:extLst>
              </a:tr>
              <a:tr h="479771">
                <a:tc>
                  <a:txBody>
                    <a:bodyPr/>
                    <a:lstStyle/>
                    <a:p>
                      <a:pPr marL="0" marR="0">
                        <a:spcBef>
                          <a:spcPts val="0"/>
                        </a:spcBef>
                        <a:spcAft>
                          <a:spcPts val="0"/>
                        </a:spcAft>
                      </a:pPr>
                      <a:r>
                        <a:rPr lang="en-US" sz="14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Fees</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1400">
                          <a:effectLst/>
                          <a:latin typeface="Georgia" panose="02040502050405020303" pitchFamily="18" charset="0"/>
                          <a:ea typeface="Calibri" panose="020F0502020204030204" pitchFamily="34" charset="0"/>
                          <a:cs typeface="Times New Roman" panose="02020603050405020304" pitchFamily="18" charset="0"/>
                        </a:rPr>
                        <a:t>Annual Expense Ratio</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Georgia" panose="02040502050405020303" pitchFamily="18" charset="0"/>
                          <a:ea typeface="Calibri" panose="020F0502020204030204" pitchFamily="34" charset="0"/>
                          <a:cs typeface="Times New Roman" panose="02020603050405020304" pitchFamily="18" charset="0"/>
                        </a:rPr>
                        <a:t>Asset Management Fee + Performance Incentive Fee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478317"/>
                  </a:ext>
                </a:extLst>
              </a:tr>
              <a:tr h="359828">
                <a:tc>
                  <a:txBody>
                    <a:bodyPr/>
                    <a:lstStyle/>
                    <a:p>
                      <a:pPr marL="0" marR="0">
                        <a:spcBef>
                          <a:spcPts val="0"/>
                        </a:spcBef>
                        <a:spcAft>
                          <a:spcPts val="0"/>
                        </a:spcAft>
                      </a:pPr>
                      <a:r>
                        <a:rPr lang="en-US" sz="14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Liquidity</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1400">
                          <a:effectLst/>
                          <a:latin typeface="Georgia" panose="02040502050405020303" pitchFamily="18" charset="0"/>
                          <a:ea typeface="Calibri" panose="020F0502020204030204" pitchFamily="34" charset="0"/>
                          <a:cs typeface="Times New Roman" panose="02020603050405020304" pitchFamily="18" charset="0"/>
                        </a:rPr>
                        <a:t>Daily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Georgia" panose="02040502050405020303" pitchFamily="18" charset="0"/>
                          <a:ea typeface="Calibri" panose="020F0502020204030204" pitchFamily="34" charset="0"/>
                          <a:cs typeface="Times New Roman" panose="02020603050405020304" pitchFamily="18" charset="0"/>
                        </a:rPr>
                        <a:t>Discretion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5655439"/>
                  </a:ext>
                </a:extLst>
              </a:tr>
              <a:tr h="359828">
                <a:tc>
                  <a:txBody>
                    <a:bodyPr/>
                    <a:lstStyle/>
                    <a:p>
                      <a:pPr marL="0" marR="0">
                        <a:spcBef>
                          <a:spcPts val="0"/>
                        </a:spcBef>
                        <a:spcAft>
                          <a:spcPts val="0"/>
                        </a:spcAft>
                      </a:pPr>
                      <a:r>
                        <a:rPr lang="en-US" sz="14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Illiquid Investments</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1400">
                          <a:effectLst/>
                          <a:latin typeface="Georgia" panose="02040502050405020303" pitchFamily="18" charset="0"/>
                          <a:ea typeface="Calibri" panose="020F0502020204030204" pitchFamily="34" charset="0"/>
                          <a:cs typeface="Times New Roman" panose="02020603050405020304" pitchFamily="18" charset="0"/>
                        </a:rPr>
                        <a:t>15% Max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Georgia" panose="02040502050405020303" pitchFamily="18" charset="0"/>
                          <a:ea typeface="Calibri" panose="020F0502020204030204" pitchFamily="34" charset="0"/>
                          <a:cs typeface="Times New Roman" panose="02020603050405020304" pitchFamily="18" charset="0"/>
                        </a:rPr>
                        <a:t>No Limit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651482"/>
                  </a:ext>
                </a:extLst>
              </a:tr>
              <a:tr h="359828">
                <a:tc>
                  <a:txBody>
                    <a:bodyPr/>
                    <a:lstStyle/>
                    <a:p>
                      <a:pPr marL="0" marR="0">
                        <a:spcBef>
                          <a:spcPts val="0"/>
                        </a:spcBef>
                        <a:spcAft>
                          <a:spcPts val="0"/>
                        </a:spcAft>
                      </a:pPr>
                      <a:r>
                        <a:rPr lang="en-US" sz="14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Leverage</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1400">
                          <a:effectLst/>
                          <a:latin typeface="Georgia" panose="02040502050405020303" pitchFamily="18" charset="0"/>
                          <a:ea typeface="Calibri" panose="020F0502020204030204" pitchFamily="34" charset="0"/>
                          <a:cs typeface="Times New Roman" panose="02020603050405020304" pitchFamily="18" charset="0"/>
                        </a:rPr>
                        <a:t>33.3% Max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Georgia" panose="02040502050405020303" pitchFamily="18" charset="0"/>
                          <a:ea typeface="Calibri" panose="020F0502020204030204" pitchFamily="34" charset="0"/>
                          <a:cs typeface="Times New Roman" panose="02020603050405020304" pitchFamily="18" charset="0"/>
                        </a:rPr>
                        <a:t>No Limit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0901973"/>
                  </a:ext>
                </a:extLst>
              </a:tr>
              <a:tr h="359828">
                <a:tc>
                  <a:txBody>
                    <a:bodyPr/>
                    <a:lstStyle/>
                    <a:p>
                      <a:pPr marL="0" marR="0">
                        <a:spcBef>
                          <a:spcPts val="0"/>
                        </a:spcBef>
                        <a:spcAft>
                          <a:spcPts val="0"/>
                        </a:spcAft>
                      </a:pPr>
                      <a:r>
                        <a:rPr lang="en-US" sz="140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Tax Form</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1400">
                          <a:effectLst/>
                          <a:latin typeface="Georgia" panose="02040502050405020303" pitchFamily="18" charset="0"/>
                          <a:ea typeface="Calibri" panose="020F0502020204030204" pitchFamily="34" charset="0"/>
                          <a:cs typeface="Times New Roman" panose="02020603050405020304" pitchFamily="18" charset="0"/>
                        </a:rPr>
                        <a:t>1099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Georgia" panose="02040502050405020303" pitchFamily="18" charset="0"/>
                          <a:ea typeface="Calibri" panose="020F0502020204030204" pitchFamily="34" charset="0"/>
                          <a:cs typeface="Times New Roman" panose="02020603050405020304" pitchFamily="18" charset="0"/>
                        </a:rPr>
                        <a:t>K-1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0987487"/>
                  </a:ext>
                </a:extLst>
              </a:tr>
              <a:tr h="479771">
                <a:tc>
                  <a:txBody>
                    <a:bodyPr/>
                    <a:lstStyle/>
                    <a:p>
                      <a:pPr marL="0" marR="0">
                        <a:spcBef>
                          <a:spcPts val="0"/>
                        </a:spcBef>
                        <a:spcAft>
                          <a:spcPts val="0"/>
                        </a:spcAft>
                      </a:pPr>
                      <a:r>
                        <a:rPr lang="en-US" sz="14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Suitability Requirement</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1400">
                          <a:effectLst/>
                          <a:latin typeface="Georgia" panose="02040502050405020303" pitchFamily="18" charset="0"/>
                          <a:ea typeface="Calibri" panose="020F0502020204030204" pitchFamily="34" charset="0"/>
                          <a:cs typeface="Times New Roman" panose="02020603050405020304" pitchFamily="18" charset="0"/>
                        </a:rPr>
                        <a:t>None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Georgia" panose="02040502050405020303" pitchFamily="18" charset="0"/>
                          <a:ea typeface="Calibri" panose="020F0502020204030204" pitchFamily="34" charset="0"/>
                          <a:cs typeface="Times New Roman" panose="02020603050405020304" pitchFamily="18" charset="0"/>
                        </a:rPr>
                        <a:t>Accredited Investor or Qualified Purchaser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1803465"/>
                  </a:ext>
                </a:extLst>
              </a:tr>
            </a:tbl>
          </a:graphicData>
        </a:graphic>
      </p:graphicFrame>
    </p:spTree>
    <p:extLst>
      <p:ext uri="{BB962C8B-B14F-4D97-AF65-F5344CB8AC3E}">
        <p14:creationId xmlns:p14="http://schemas.microsoft.com/office/powerpoint/2010/main" val="1434442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EC036B93-4590-4211-8AE9-7C3BF51D34AB}"/>
              </a:ext>
            </a:extLst>
          </p:cNvPr>
          <p:cNvGraphicFramePr/>
          <p:nvPr>
            <p:extLst>
              <p:ext uri="{D42A27DB-BD31-4B8C-83A1-F6EECF244321}">
                <p14:modId xmlns:p14="http://schemas.microsoft.com/office/powerpoint/2010/main" val="707041257"/>
              </p:ext>
            </p:extLst>
          </p:nvPr>
        </p:nvGraphicFramePr>
        <p:xfrm>
          <a:off x="2300941" y="1190624"/>
          <a:ext cx="8128000" cy="4829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Arrow: Down 2">
            <a:extLst>
              <a:ext uri="{FF2B5EF4-FFF2-40B4-BE49-F238E27FC236}">
                <a16:creationId xmlns:a16="http://schemas.microsoft.com/office/drawing/2014/main" id="{7427ABD8-11FE-46C9-A8C7-32F9AAFFBB6A}"/>
              </a:ext>
            </a:extLst>
          </p:cNvPr>
          <p:cNvSpPr/>
          <p:nvPr/>
        </p:nvSpPr>
        <p:spPr>
          <a:xfrm>
            <a:off x="1592729" y="1978336"/>
            <a:ext cx="466164" cy="2775822"/>
          </a:xfrm>
          <a:prstGeom prst="down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0964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921211-04ED-4E71-8F21-DA343F3951B9}"/>
              </a:ext>
            </a:extLst>
          </p:cNvPr>
          <p:cNvSpPr txBox="1"/>
          <p:nvPr/>
        </p:nvSpPr>
        <p:spPr>
          <a:xfrm>
            <a:off x="1004047" y="1159894"/>
            <a:ext cx="8095129" cy="584775"/>
          </a:xfrm>
          <a:prstGeom prst="rect">
            <a:avLst/>
          </a:prstGeom>
          <a:noFill/>
        </p:spPr>
        <p:txBody>
          <a:bodyPr wrap="square" rtlCol="0">
            <a:spAutoFit/>
          </a:bodyPr>
          <a:lstStyle/>
          <a:p>
            <a:r>
              <a:rPr lang="en-US" sz="3200" b="1" dirty="0">
                <a:solidFill>
                  <a:schemeClr val="accent1">
                    <a:lumMod val="50000"/>
                  </a:schemeClr>
                </a:solidFill>
                <a:latin typeface="Georgia" panose="02040502050405020303" pitchFamily="18" charset="0"/>
              </a:rPr>
              <a:t>Private Placements</a:t>
            </a:r>
          </a:p>
        </p:txBody>
      </p:sp>
      <p:graphicFrame>
        <p:nvGraphicFramePr>
          <p:cNvPr id="5" name="Table 5">
            <a:extLst>
              <a:ext uri="{FF2B5EF4-FFF2-40B4-BE49-F238E27FC236}">
                <a16:creationId xmlns:a16="http://schemas.microsoft.com/office/drawing/2014/main" id="{1A294F70-9C62-4CA0-BAC0-950237F63B27}"/>
              </a:ext>
            </a:extLst>
          </p:cNvPr>
          <p:cNvGraphicFramePr>
            <a:graphicFrameLocks noGrp="1"/>
          </p:cNvGraphicFramePr>
          <p:nvPr>
            <p:extLst>
              <p:ext uri="{D42A27DB-BD31-4B8C-83A1-F6EECF244321}">
                <p14:modId xmlns:p14="http://schemas.microsoft.com/office/powerpoint/2010/main" val="3865572383"/>
              </p:ext>
            </p:extLst>
          </p:nvPr>
        </p:nvGraphicFramePr>
        <p:xfrm>
          <a:off x="842681" y="2050477"/>
          <a:ext cx="10506635" cy="1752600"/>
        </p:xfrm>
        <a:graphic>
          <a:graphicData uri="http://schemas.openxmlformats.org/drawingml/2006/table">
            <a:tbl>
              <a:tblPr firstRow="1" bandRow="1">
                <a:tableStyleId>{F5AB1C69-6EDB-4FF4-983F-18BD219EF322}</a:tableStyleId>
              </a:tblPr>
              <a:tblGrid>
                <a:gridCol w="2101327">
                  <a:extLst>
                    <a:ext uri="{9D8B030D-6E8A-4147-A177-3AD203B41FA5}">
                      <a16:colId xmlns:a16="http://schemas.microsoft.com/office/drawing/2014/main" val="4131738011"/>
                    </a:ext>
                  </a:extLst>
                </a:gridCol>
                <a:gridCol w="2101327">
                  <a:extLst>
                    <a:ext uri="{9D8B030D-6E8A-4147-A177-3AD203B41FA5}">
                      <a16:colId xmlns:a16="http://schemas.microsoft.com/office/drawing/2014/main" val="3741519816"/>
                    </a:ext>
                  </a:extLst>
                </a:gridCol>
                <a:gridCol w="2101327">
                  <a:extLst>
                    <a:ext uri="{9D8B030D-6E8A-4147-A177-3AD203B41FA5}">
                      <a16:colId xmlns:a16="http://schemas.microsoft.com/office/drawing/2014/main" val="290061162"/>
                    </a:ext>
                  </a:extLst>
                </a:gridCol>
                <a:gridCol w="2101327">
                  <a:extLst>
                    <a:ext uri="{9D8B030D-6E8A-4147-A177-3AD203B41FA5}">
                      <a16:colId xmlns:a16="http://schemas.microsoft.com/office/drawing/2014/main" val="3937550426"/>
                    </a:ext>
                  </a:extLst>
                </a:gridCol>
                <a:gridCol w="2101327">
                  <a:extLst>
                    <a:ext uri="{9D8B030D-6E8A-4147-A177-3AD203B41FA5}">
                      <a16:colId xmlns:a16="http://schemas.microsoft.com/office/drawing/2014/main" val="2970464231"/>
                    </a:ext>
                  </a:extLst>
                </a:gridCol>
              </a:tblGrid>
              <a:tr h="370840">
                <a:tc>
                  <a:txBody>
                    <a:bodyPr/>
                    <a:lstStyle/>
                    <a:p>
                      <a:r>
                        <a:rPr lang="en-US" dirty="0">
                          <a:solidFill>
                            <a:schemeClr val="tx1"/>
                          </a:solidFill>
                          <a:latin typeface="Georgia" panose="02040502050405020303" pitchFamily="18" charset="0"/>
                        </a:rPr>
                        <a:t>Reg D Type</a:t>
                      </a:r>
                    </a:p>
                  </a:txBody>
                  <a:tcPr/>
                </a:tc>
                <a:tc>
                  <a:txBody>
                    <a:bodyPr/>
                    <a:lstStyle/>
                    <a:p>
                      <a:r>
                        <a:rPr lang="en-US" dirty="0">
                          <a:solidFill>
                            <a:schemeClr val="tx1"/>
                          </a:solidFill>
                          <a:latin typeface="Georgia" panose="02040502050405020303" pitchFamily="18" charset="0"/>
                        </a:rPr>
                        <a:t>Offering Limit/Year</a:t>
                      </a:r>
                    </a:p>
                  </a:txBody>
                  <a:tcPr/>
                </a:tc>
                <a:tc>
                  <a:txBody>
                    <a:bodyPr/>
                    <a:lstStyle/>
                    <a:p>
                      <a:r>
                        <a:rPr lang="en-US" dirty="0">
                          <a:solidFill>
                            <a:schemeClr val="tx1"/>
                          </a:solidFill>
                          <a:latin typeface="Georgia" panose="02040502050405020303" pitchFamily="18" charset="0"/>
                        </a:rPr>
                        <a:t>Non-Accredited Investors</a:t>
                      </a:r>
                    </a:p>
                  </a:txBody>
                  <a:tcPr/>
                </a:tc>
                <a:tc>
                  <a:txBody>
                    <a:bodyPr/>
                    <a:lstStyle/>
                    <a:p>
                      <a:r>
                        <a:rPr lang="en-US" dirty="0">
                          <a:solidFill>
                            <a:schemeClr val="tx1"/>
                          </a:solidFill>
                          <a:latin typeface="Georgia" panose="02040502050405020303" pitchFamily="18" charset="0"/>
                        </a:rPr>
                        <a:t>Accredited Investors</a:t>
                      </a:r>
                    </a:p>
                  </a:txBody>
                  <a:tcPr/>
                </a:tc>
                <a:tc>
                  <a:txBody>
                    <a:bodyPr/>
                    <a:lstStyle/>
                    <a:p>
                      <a:r>
                        <a:rPr lang="en-US" dirty="0">
                          <a:solidFill>
                            <a:schemeClr val="tx1"/>
                          </a:solidFill>
                          <a:latin typeface="Georgia" panose="02040502050405020303" pitchFamily="18" charset="0"/>
                        </a:rPr>
                        <a:t>Financial Stmt. Audit Required</a:t>
                      </a:r>
                    </a:p>
                  </a:txBody>
                  <a:tcPr/>
                </a:tc>
                <a:extLst>
                  <a:ext uri="{0D108BD9-81ED-4DB2-BD59-A6C34878D82A}">
                    <a16:rowId xmlns:a16="http://schemas.microsoft.com/office/drawing/2014/main" val="2251606069"/>
                  </a:ext>
                </a:extLst>
              </a:tr>
              <a:tr h="370840">
                <a:tc>
                  <a:txBody>
                    <a:bodyPr/>
                    <a:lstStyle/>
                    <a:p>
                      <a:r>
                        <a:rPr lang="en-US" dirty="0">
                          <a:solidFill>
                            <a:schemeClr val="tx1"/>
                          </a:solidFill>
                          <a:latin typeface="Georgia" panose="02040502050405020303" pitchFamily="18" charset="0"/>
                        </a:rPr>
                        <a:t>504</a:t>
                      </a:r>
                    </a:p>
                  </a:txBody>
                  <a:tcPr/>
                </a:tc>
                <a:tc>
                  <a:txBody>
                    <a:bodyPr/>
                    <a:lstStyle/>
                    <a:p>
                      <a:r>
                        <a:rPr lang="en-US" dirty="0">
                          <a:solidFill>
                            <a:schemeClr val="tx1"/>
                          </a:solidFill>
                          <a:latin typeface="Georgia" panose="02040502050405020303" pitchFamily="18" charset="0"/>
                        </a:rPr>
                        <a:t>$1 mm</a:t>
                      </a:r>
                    </a:p>
                  </a:txBody>
                  <a:tcPr/>
                </a:tc>
                <a:tc>
                  <a:txBody>
                    <a:bodyPr/>
                    <a:lstStyle/>
                    <a:p>
                      <a:r>
                        <a:rPr lang="en-US" dirty="0">
                          <a:solidFill>
                            <a:schemeClr val="tx1"/>
                          </a:solidFill>
                          <a:latin typeface="Georgia" panose="02040502050405020303" pitchFamily="18" charset="0"/>
                        </a:rPr>
                        <a:t>No Limit</a:t>
                      </a:r>
                    </a:p>
                  </a:txBody>
                  <a:tcPr/>
                </a:tc>
                <a:tc>
                  <a:txBody>
                    <a:bodyPr/>
                    <a:lstStyle/>
                    <a:p>
                      <a:r>
                        <a:rPr lang="en-US" dirty="0">
                          <a:solidFill>
                            <a:schemeClr val="tx1"/>
                          </a:solidFill>
                          <a:latin typeface="Georgia" panose="02040502050405020303" pitchFamily="18" charset="0"/>
                        </a:rPr>
                        <a:t>No Limit</a:t>
                      </a:r>
                    </a:p>
                  </a:txBody>
                  <a:tcPr/>
                </a:tc>
                <a:tc>
                  <a:txBody>
                    <a:bodyPr/>
                    <a:lstStyle/>
                    <a:p>
                      <a:r>
                        <a:rPr lang="en-US" dirty="0">
                          <a:solidFill>
                            <a:schemeClr val="tx1"/>
                          </a:solidFill>
                          <a:latin typeface="Georgia" panose="02040502050405020303" pitchFamily="18" charset="0"/>
                        </a:rPr>
                        <a:t>No</a:t>
                      </a:r>
                    </a:p>
                  </a:txBody>
                  <a:tcPr/>
                </a:tc>
                <a:extLst>
                  <a:ext uri="{0D108BD9-81ED-4DB2-BD59-A6C34878D82A}">
                    <a16:rowId xmlns:a16="http://schemas.microsoft.com/office/drawing/2014/main" val="2716238601"/>
                  </a:ext>
                </a:extLst>
              </a:tr>
              <a:tr h="370840">
                <a:tc>
                  <a:txBody>
                    <a:bodyPr/>
                    <a:lstStyle/>
                    <a:p>
                      <a:r>
                        <a:rPr lang="en-US" dirty="0">
                          <a:solidFill>
                            <a:schemeClr val="tx1"/>
                          </a:solidFill>
                          <a:latin typeface="Georgia" panose="02040502050405020303" pitchFamily="18" charset="0"/>
                        </a:rPr>
                        <a:t>505</a:t>
                      </a:r>
                    </a:p>
                  </a:txBody>
                  <a:tcPr/>
                </a:tc>
                <a:tc>
                  <a:txBody>
                    <a:bodyPr/>
                    <a:lstStyle/>
                    <a:p>
                      <a:r>
                        <a:rPr lang="en-US" dirty="0">
                          <a:solidFill>
                            <a:schemeClr val="tx1"/>
                          </a:solidFill>
                          <a:latin typeface="Georgia" panose="02040502050405020303" pitchFamily="18" charset="0"/>
                        </a:rPr>
                        <a:t>$5 mm</a:t>
                      </a:r>
                    </a:p>
                  </a:txBody>
                  <a:tcPr/>
                </a:tc>
                <a:tc>
                  <a:txBody>
                    <a:bodyPr/>
                    <a:lstStyle/>
                    <a:p>
                      <a:r>
                        <a:rPr lang="en-US" dirty="0">
                          <a:solidFill>
                            <a:schemeClr val="tx1"/>
                          </a:solidFill>
                          <a:latin typeface="Georgia" panose="02040502050405020303" pitchFamily="18" charset="0"/>
                        </a:rPr>
                        <a:t>Up to 35</a:t>
                      </a:r>
                    </a:p>
                  </a:txBody>
                  <a:tcPr/>
                </a:tc>
                <a:tc>
                  <a:txBody>
                    <a:bodyPr/>
                    <a:lstStyle/>
                    <a:p>
                      <a:r>
                        <a:rPr lang="en-US" dirty="0">
                          <a:solidFill>
                            <a:schemeClr val="tx1"/>
                          </a:solidFill>
                          <a:latin typeface="Georgia" panose="02040502050405020303" pitchFamily="18" charset="0"/>
                        </a:rPr>
                        <a:t>No Limit</a:t>
                      </a:r>
                    </a:p>
                  </a:txBody>
                  <a:tcPr/>
                </a:tc>
                <a:tc>
                  <a:txBody>
                    <a:bodyPr/>
                    <a:lstStyle/>
                    <a:p>
                      <a:r>
                        <a:rPr lang="en-US" dirty="0">
                          <a:solidFill>
                            <a:schemeClr val="tx1"/>
                          </a:solidFill>
                          <a:latin typeface="Georgia" panose="02040502050405020303" pitchFamily="18" charset="0"/>
                        </a:rPr>
                        <a:t>Yes</a:t>
                      </a:r>
                    </a:p>
                  </a:txBody>
                  <a:tcPr/>
                </a:tc>
                <a:extLst>
                  <a:ext uri="{0D108BD9-81ED-4DB2-BD59-A6C34878D82A}">
                    <a16:rowId xmlns:a16="http://schemas.microsoft.com/office/drawing/2014/main" val="2071705983"/>
                  </a:ext>
                </a:extLst>
              </a:tr>
              <a:tr h="370840">
                <a:tc>
                  <a:txBody>
                    <a:bodyPr/>
                    <a:lstStyle/>
                    <a:p>
                      <a:r>
                        <a:rPr lang="en-US" dirty="0">
                          <a:solidFill>
                            <a:schemeClr val="tx1"/>
                          </a:solidFill>
                          <a:latin typeface="Georgia" panose="02040502050405020303" pitchFamily="18" charset="0"/>
                        </a:rPr>
                        <a:t>506 (b and c)</a:t>
                      </a:r>
                    </a:p>
                  </a:txBody>
                  <a:tcPr/>
                </a:tc>
                <a:tc>
                  <a:txBody>
                    <a:bodyPr/>
                    <a:lstStyle/>
                    <a:p>
                      <a:r>
                        <a:rPr lang="en-US" dirty="0">
                          <a:solidFill>
                            <a:schemeClr val="tx1"/>
                          </a:solidFill>
                          <a:latin typeface="Georgia" panose="02040502050405020303" pitchFamily="18" charset="0"/>
                        </a:rPr>
                        <a:t>No Ceiling</a:t>
                      </a:r>
                    </a:p>
                  </a:txBody>
                  <a:tcPr/>
                </a:tc>
                <a:tc>
                  <a:txBody>
                    <a:bodyPr/>
                    <a:lstStyle/>
                    <a:p>
                      <a:r>
                        <a:rPr lang="en-US" dirty="0">
                          <a:solidFill>
                            <a:schemeClr val="tx1"/>
                          </a:solidFill>
                          <a:latin typeface="Georgia" panose="02040502050405020303" pitchFamily="18" charset="0"/>
                        </a:rPr>
                        <a:t>Up to 35</a:t>
                      </a:r>
                    </a:p>
                  </a:txBody>
                  <a:tcPr/>
                </a:tc>
                <a:tc>
                  <a:txBody>
                    <a:bodyPr/>
                    <a:lstStyle/>
                    <a:p>
                      <a:r>
                        <a:rPr lang="en-US" dirty="0">
                          <a:solidFill>
                            <a:schemeClr val="tx1"/>
                          </a:solidFill>
                          <a:latin typeface="Georgia" panose="02040502050405020303" pitchFamily="18" charset="0"/>
                        </a:rPr>
                        <a:t>No Limit</a:t>
                      </a:r>
                    </a:p>
                  </a:txBody>
                  <a:tcPr/>
                </a:tc>
                <a:tc>
                  <a:txBody>
                    <a:bodyPr/>
                    <a:lstStyle/>
                    <a:p>
                      <a:r>
                        <a:rPr lang="en-US" dirty="0">
                          <a:solidFill>
                            <a:schemeClr val="tx1"/>
                          </a:solidFill>
                          <a:latin typeface="Georgia" panose="02040502050405020303" pitchFamily="18" charset="0"/>
                        </a:rPr>
                        <a:t>Yes</a:t>
                      </a:r>
                    </a:p>
                  </a:txBody>
                  <a:tcPr/>
                </a:tc>
                <a:extLst>
                  <a:ext uri="{0D108BD9-81ED-4DB2-BD59-A6C34878D82A}">
                    <a16:rowId xmlns:a16="http://schemas.microsoft.com/office/drawing/2014/main" val="861060188"/>
                  </a:ext>
                </a:extLst>
              </a:tr>
            </a:tbl>
          </a:graphicData>
        </a:graphic>
      </p:graphicFrame>
      <p:graphicFrame>
        <p:nvGraphicFramePr>
          <p:cNvPr id="7" name="Table 7">
            <a:extLst>
              <a:ext uri="{FF2B5EF4-FFF2-40B4-BE49-F238E27FC236}">
                <a16:creationId xmlns:a16="http://schemas.microsoft.com/office/drawing/2014/main" id="{F718464C-CC50-4D5A-A6F6-8B3CDC5F13DA}"/>
              </a:ext>
            </a:extLst>
          </p:cNvPr>
          <p:cNvGraphicFramePr>
            <a:graphicFrameLocks noGrp="1"/>
          </p:cNvGraphicFramePr>
          <p:nvPr>
            <p:extLst>
              <p:ext uri="{D42A27DB-BD31-4B8C-83A1-F6EECF244321}">
                <p14:modId xmlns:p14="http://schemas.microsoft.com/office/powerpoint/2010/main" val="1235275927"/>
              </p:ext>
            </p:extLst>
          </p:nvPr>
        </p:nvGraphicFramePr>
        <p:xfrm>
          <a:off x="2031998" y="4298566"/>
          <a:ext cx="8128000" cy="1285240"/>
        </p:xfrm>
        <a:graphic>
          <a:graphicData uri="http://schemas.openxmlformats.org/drawingml/2006/table">
            <a:tbl>
              <a:tblPr firstRow="1" bandRow="1">
                <a:tableStyleId>{F5AB1C69-6EDB-4FF4-983F-18BD219EF322}</a:tableStyleId>
              </a:tblPr>
              <a:tblGrid>
                <a:gridCol w="4064000">
                  <a:extLst>
                    <a:ext uri="{9D8B030D-6E8A-4147-A177-3AD203B41FA5}">
                      <a16:colId xmlns:a16="http://schemas.microsoft.com/office/drawing/2014/main" val="4265616636"/>
                    </a:ext>
                  </a:extLst>
                </a:gridCol>
                <a:gridCol w="4064000">
                  <a:extLst>
                    <a:ext uri="{9D8B030D-6E8A-4147-A177-3AD203B41FA5}">
                      <a16:colId xmlns:a16="http://schemas.microsoft.com/office/drawing/2014/main" val="3402489298"/>
                    </a:ext>
                  </a:extLst>
                </a:gridCol>
              </a:tblGrid>
              <a:tr h="370840">
                <a:tc gridSpan="2">
                  <a:txBody>
                    <a:bodyPr/>
                    <a:lstStyle/>
                    <a:p>
                      <a:pPr algn="ctr"/>
                      <a:r>
                        <a:rPr lang="en-US" dirty="0">
                          <a:solidFill>
                            <a:schemeClr val="tx1"/>
                          </a:solidFill>
                          <a:latin typeface="Georgia" panose="02040502050405020303" pitchFamily="18" charset="0"/>
                        </a:rPr>
                        <a:t>Common Offerings</a:t>
                      </a:r>
                    </a:p>
                  </a:txBody>
                  <a:tcPr/>
                </a:tc>
                <a:tc hMerge="1">
                  <a:txBody>
                    <a:bodyPr/>
                    <a:lstStyle/>
                    <a:p>
                      <a:endParaRPr lang="en-US" dirty="0"/>
                    </a:p>
                  </a:txBody>
                  <a:tcPr/>
                </a:tc>
                <a:extLst>
                  <a:ext uri="{0D108BD9-81ED-4DB2-BD59-A6C34878D82A}">
                    <a16:rowId xmlns:a16="http://schemas.microsoft.com/office/drawing/2014/main" val="1519975460"/>
                  </a:ext>
                </a:extLst>
              </a:tr>
              <a:tr h="370840">
                <a:tc>
                  <a:txBody>
                    <a:bodyPr/>
                    <a:lstStyle/>
                    <a:p>
                      <a:pPr algn="ctr"/>
                      <a:r>
                        <a:rPr lang="en-US" dirty="0">
                          <a:solidFill>
                            <a:schemeClr val="tx1"/>
                          </a:solidFill>
                          <a:latin typeface="Georgia" panose="02040502050405020303" pitchFamily="18" charset="0"/>
                        </a:rPr>
                        <a:t>1031 Exchange</a:t>
                      </a:r>
                    </a:p>
                    <a:p>
                      <a:pPr algn="ctr"/>
                      <a:r>
                        <a:rPr lang="en-US" dirty="0">
                          <a:solidFill>
                            <a:schemeClr val="tx1"/>
                          </a:solidFill>
                          <a:latin typeface="Georgia" panose="02040502050405020303" pitchFamily="18" charset="0"/>
                        </a:rPr>
                        <a:t>Energy</a:t>
                      </a:r>
                    </a:p>
                    <a:p>
                      <a:pPr algn="ctr"/>
                      <a:r>
                        <a:rPr lang="en-US" dirty="0">
                          <a:solidFill>
                            <a:schemeClr val="tx1"/>
                          </a:solidFill>
                          <a:latin typeface="Georgia" panose="02040502050405020303" pitchFamily="18" charset="0"/>
                        </a:rPr>
                        <a:t>Opportunity Zones</a:t>
                      </a:r>
                    </a:p>
                  </a:txBody>
                  <a:tcPr/>
                </a:tc>
                <a:tc>
                  <a:txBody>
                    <a:bodyPr/>
                    <a:lstStyle/>
                    <a:p>
                      <a:pPr algn="ctr"/>
                      <a:r>
                        <a:rPr lang="en-US" dirty="0">
                          <a:solidFill>
                            <a:schemeClr val="tx1"/>
                          </a:solidFill>
                          <a:latin typeface="Georgia" panose="02040502050405020303" pitchFamily="18" charset="0"/>
                        </a:rPr>
                        <a:t>Preferred Securities</a:t>
                      </a:r>
                    </a:p>
                    <a:p>
                      <a:pPr algn="ctr"/>
                      <a:r>
                        <a:rPr lang="en-US" dirty="0">
                          <a:solidFill>
                            <a:schemeClr val="tx1"/>
                          </a:solidFill>
                          <a:latin typeface="Georgia" panose="02040502050405020303" pitchFamily="18" charset="0"/>
                        </a:rPr>
                        <a:t>Private Equity/Debt</a:t>
                      </a:r>
                    </a:p>
                    <a:p>
                      <a:pPr algn="ctr"/>
                      <a:r>
                        <a:rPr lang="en-US" dirty="0">
                          <a:solidFill>
                            <a:schemeClr val="tx1"/>
                          </a:solidFill>
                          <a:latin typeface="Georgia" panose="02040502050405020303" pitchFamily="18" charset="0"/>
                        </a:rPr>
                        <a:t>Other Real Estate</a:t>
                      </a:r>
                    </a:p>
                  </a:txBody>
                  <a:tcPr/>
                </a:tc>
                <a:extLst>
                  <a:ext uri="{0D108BD9-81ED-4DB2-BD59-A6C34878D82A}">
                    <a16:rowId xmlns:a16="http://schemas.microsoft.com/office/drawing/2014/main" val="575780373"/>
                  </a:ext>
                </a:extLst>
              </a:tr>
            </a:tbl>
          </a:graphicData>
        </a:graphic>
      </p:graphicFrame>
      <p:sp>
        <p:nvSpPr>
          <p:cNvPr id="9" name="TextBox 8">
            <a:extLst>
              <a:ext uri="{FF2B5EF4-FFF2-40B4-BE49-F238E27FC236}">
                <a16:creationId xmlns:a16="http://schemas.microsoft.com/office/drawing/2014/main" id="{0D79A891-518E-4169-8249-1C62AABA1A31}"/>
              </a:ext>
            </a:extLst>
          </p:cNvPr>
          <p:cNvSpPr txBox="1"/>
          <p:nvPr/>
        </p:nvSpPr>
        <p:spPr>
          <a:xfrm>
            <a:off x="842681" y="3804600"/>
            <a:ext cx="2447925" cy="246221"/>
          </a:xfrm>
          <a:prstGeom prst="rect">
            <a:avLst/>
          </a:prstGeom>
          <a:noFill/>
        </p:spPr>
        <p:txBody>
          <a:bodyPr wrap="square" rtlCol="0">
            <a:spAutoFit/>
          </a:bodyPr>
          <a:lstStyle/>
          <a:p>
            <a:r>
              <a:rPr lang="en-US" sz="1000" i="1" dirty="0">
                <a:latin typeface="Georgia" panose="02040502050405020303" pitchFamily="18" charset="0"/>
              </a:rPr>
              <a:t>Source: Financial Poise</a:t>
            </a:r>
          </a:p>
        </p:txBody>
      </p:sp>
    </p:spTree>
    <p:extLst>
      <p:ext uri="{BB962C8B-B14F-4D97-AF65-F5344CB8AC3E}">
        <p14:creationId xmlns:p14="http://schemas.microsoft.com/office/powerpoint/2010/main" val="374281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921211-04ED-4E71-8F21-DA343F3951B9}"/>
              </a:ext>
            </a:extLst>
          </p:cNvPr>
          <p:cNvSpPr txBox="1"/>
          <p:nvPr/>
        </p:nvSpPr>
        <p:spPr>
          <a:xfrm>
            <a:off x="1004047" y="1159894"/>
            <a:ext cx="9155952" cy="584775"/>
          </a:xfrm>
          <a:prstGeom prst="rect">
            <a:avLst/>
          </a:prstGeom>
          <a:noFill/>
        </p:spPr>
        <p:txBody>
          <a:bodyPr wrap="square" rtlCol="0">
            <a:spAutoFit/>
          </a:bodyPr>
          <a:lstStyle/>
          <a:p>
            <a:r>
              <a:rPr lang="en-US" sz="3200" b="1" dirty="0">
                <a:solidFill>
                  <a:schemeClr val="accent1">
                    <a:lumMod val="50000"/>
                  </a:schemeClr>
                </a:solidFill>
                <a:latin typeface="Georgia" panose="02040502050405020303" pitchFamily="18" charset="0"/>
              </a:rPr>
              <a:t>Real Estate Investment Trusts (REITs)</a:t>
            </a:r>
          </a:p>
        </p:txBody>
      </p:sp>
      <p:graphicFrame>
        <p:nvGraphicFramePr>
          <p:cNvPr id="3" name="Table 3">
            <a:extLst>
              <a:ext uri="{FF2B5EF4-FFF2-40B4-BE49-F238E27FC236}">
                <a16:creationId xmlns:a16="http://schemas.microsoft.com/office/drawing/2014/main" id="{AA3D23C3-DBD1-4E5E-BDBA-CA5BD17B94F0}"/>
              </a:ext>
            </a:extLst>
          </p:cNvPr>
          <p:cNvGraphicFramePr>
            <a:graphicFrameLocks noGrp="1"/>
          </p:cNvGraphicFramePr>
          <p:nvPr>
            <p:extLst>
              <p:ext uri="{D42A27DB-BD31-4B8C-83A1-F6EECF244321}">
                <p14:modId xmlns:p14="http://schemas.microsoft.com/office/powerpoint/2010/main" val="3500327374"/>
              </p:ext>
            </p:extLst>
          </p:nvPr>
        </p:nvGraphicFramePr>
        <p:xfrm>
          <a:off x="2032000" y="1996016"/>
          <a:ext cx="8127999" cy="1112520"/>
        </p:xfrm>
        <a:graphic>
          <a:graphicData uri="http://schemas.openxmlformats.org/drawingml/2006/table">
            <a:tbl>
              <a:tblPr firstRow="1" bandRow="1">
                <a:tableStyleId>{F5AB1C69-6EDB-4FF4-983F-18BD219EF322}</a:tableStyleId>
              </a:tblPr>
              <a:tblGrid>
                <a:gridCol w="2709333">
                  <a:extLst>
                    <a:ext uri="{9D8B030D-6E8A-4147-A177-3AD203B41FA5}">
                      <a16:colId xmlns:a16="http://schemas.microsoft.com/office/drawing/2014/main" val="2746991218"/>
                    </a:ext>
                  </a:extLst>
                </a:gridCol>
                <a:gridCol w="2709333">
                  <a:extLst>
                    <a:ext uri="{9D8B030D-6E8A-4147-A177-3AD203B41FA5}">
                      <a16:colId xmlns:a16="http://schemas.microsoft.com/office/drawing/2014/main" val="868117081"/>
                    </a:ext>
                  </a:extLst>
                </a:gridCol>
                <a:gridCol w="2709333">
                  <a:extLst>
                    <a:ext uri="{9D8B030D-6E8A-4147-A177-3AD203B41FA5}">
                      <a16:colId xmlns:a16="http://schemas.microsoft.com/office/drawing/2014/main" val="2556330033"/>
                    </a:ext>
                  </a:extLst>
                </a:gridCol>
              </a:tblGrid>
              <a:tr h="370840">
                <a:tc>
                  <a:txBody>
                    <a:bodyPr/>
                    <a:lstStyle/>
                    <a:p>
                      <a:pPr algn="ctr"/>
                      <a:r>
                        <a:rPr lang="en-US" dirty="0">
                          <a:solidFill>
                            <a:schemeClr val="tx1"/>
                          </a:solidFill>
                          <a:latin typeface="Georgia" panose="02040502050405020303" pitchFamily="18" charset="0"/>
                        </a:rPr>
                        <a:t>Private</a:t>
                      </a:r>
                    </a:p>
                  </a:txBody>
                  <a:tcPr/>
                </a:tc>
                <a:tc>
                  <a:txBody>
                    <a:bodyPr/>
                    <a:lstStyle/>
                    <a:p>
                      <a:pPr algn="ctr"/>
                      <a:r>
                        <a:rPr lang="en-US" dirty="0">
                          <a:solidFill>
                            <a:schemeClr val="tx1"/>
                          </a:solidFill>
                          <a:latin typeface="Georgia" panose="02040502050405020303" pitchFamily="18" charset="0"/>
                        </a:rPr>
                        <a:t>Non-Listed</a:t>
                      </a:r>
                    </a:p>
                  </a:txBody>
                  <a:tcPr/>
                </a:tc>
                <a:tc>
                  <a:txBody>
                    <a:bodyPr/>
                    <a:lstStyle/>
                    <a:p>
                      <a:pPr algn="ctr"/>
                      <a:r>
                        <a:rPr lang="en-US" dirty="0">
                          <a:solidFill>
                            <a:schemeClr val="tx1"/>
                          </a:solidFill>
                          <a:latin typeface="Georgia" panose="02040502050405020303" pitchFamily="18" charset="0"/>
                        </a:rPr>
                        <a:t>Listed</a:t>
                      </a:r>
                    </a:p>
                  </a:txBody>
                  <a:tcPr/>
                </a:tc>
                <a:extLst>
                  <a:ext uri="{0D108BD9-81ED-4DB2-BD59-A6C34878D82A}">
                    <a16:rowId xmlns:a16="http://schemas.microsoft.com/office/drawing/2014/main" val="3650246923"/>
                  </a:ext>
                </a:extLst>
              </a:tr>
              <a:tr h="370840">
                <a:tc>
                  <a:txBody>
                    <a:bodyPr/>
                    <a:lstStyle/>
                    <a:p>
                      <a:pPr algn="ctr"/>
                      <a:r>
                        <a:rPr lang="en-US" dirty="0">
                          <a:solidFill>
                            <a:schemeClr val="tx1"/>
                          </a:solidFill>
                          <a:latin typeface="Georgia" panose="02040502050405020303" pitchFamily="18" charset="0"/>
                        </a:rPr>
                        <a:t>Not SEC Registered</a:t>
                      </a:r>
                    </a:p>
                  </a:txBody>
                  <a:tcPr/>
                </a:tc>
                <a:tc>
                  <a:txBody>
                    <a:bodyPr/>
                    <a:lstStyle/>
                    <a:p>
                      <a:pPr algn="ctr"/>
                      <a:r>
                        <a:rPr lang="en-US" dirty="0">
                          <a:solidFill>
                            <a:schemeClr val="tx1"/>
                          </a:solidFill>
                          <a:latin typeface="Georgia" panose="02040502050405020303" pitchFamily="18" charset="0"/>
                        </a:rPr>
                        <a:t>SEC Registered</a:t>
                      </a:r>
                    </a:p>
                  </a:txBody>
                  <a:tcPr/>
                </a:tc>
                <a:tc>
                  <a:txBody>
                    <a:bodyPr/>
                    <a:lstStyle/>
                    <a:p>
                      <a:pPr algn="ctr"/>
                      <a:r>
                        <a:rPr lang="en-US" dirty="0">
                          <a:solidFill>
                            <a:schemeClr val="tx1"/>
                          </a:solidFill>
                          <a:latin typeface="Georgia" panose="02040502050405020303" pitchFamily="18" charset="0"/>
                        </a:rPr>
                        <a:t>SEC Registered</a:t>
                      </a:r>
                    </a:p>
                  </a:txBody>
                  <a:tcPr/>
                </a:tc>
                <a:extLst>
                  <a:ext uri="{0D108BD9-81ED-4DB2-BD59-A6C34878D82A}">
                    <a16:rowId xmlns:a16="http://schemas.microsoft.com/office/drawing/2014/main" val="3165368784"/>
                  </a:ext>
                </a:extLst>
              </a:tr>
              <a:tr h="370840">
                <a:tc>
                  <a:txBody>
                    <a:bodyPr/>
                    <a:lstStyle/>
                    <a:p>
                      <a:pPr algn="ctr"/>
                      <a:r>
                        <a:rPr lang="en-US" dirty="0">
                          <a:solidFill>
                            <a:schemeClr val="tx1"/>
                          </a:solidFill>
                          <a:latin typeface="Georgia" panose="02040502050405020303" pitchFamily="18" charset="0"/>
                        </a:rPr>
                        <a:t>Non-Traded</a:t>
                      </a:r>
                    </a:p>
                  </a:txBody>
                  <a:tcPr/>
                </a:tc>
                <a:tc>
                  <a:txBody>
                    <a:bodyPr/>
                    <a:lstStyle/>
                    <a:p>
                      <a:pPr algn="ctr"/>
                      <a:r>
                        <a:rPr lang="en-US" dirty="0">
                          <a:solidFill>
                            <a:schemeClr val="tx1"/>
                          </a:solidFill>
                          <a:latin typeface="Georgia" panose="02040502050405020303" pitchFamily="18" charset="0"/>
                        </a:rPr>
                        <a:t>Non-Traded</a:t>
                      </a:r>
                    </a:p>
                  </a:txBody>
                  <a:tcPr/>
                </a:tc>
                <a:tc>
                  <a:txBody>
                    <a:bodyPr/>
                    <a:lstStyle/>
                    <a:p>
                      <a:pPr algn="ctr"/>
                      <a:r>
                        <a:rPr lang="en-US" dirty="0">
                          <a:solidFill>
                            <a:schemeClr val="tx1"/>
                          </a:solidFill>
                          <a:latin typeface="Georgia" panose="02040502050405020303" pitchFamily="18" charset="0"/>
                        </a:rPr>
                        <a:t>Traded </a:t>
                      </a:r>
                    </a:p>
                  </a:txBody>
                  <a:tcPr/>
                </a:tc>
                <a:extLst>
                  <a:ext uri="{0D108BD9-81ED-4DB2-BD59-A6C34878D82A}">
                    <a16:rowId xmlns:a16="http://schemas.microsoft.com/office/drawing/2014/main" val="29679966"/>
                  </a:ext>
                </a:extLst>
              </a:tr>
            </a:tbl>
          </a:graphicData>
        </a:graphic>
      </p:graphicFrame>
      <p:sp>
        <p:nvSpPr>
          <p:cNvPr id="6" name="Arrow: Up 5">
            <a:extLst>
              <a:ext uri="{FF2B5EF4-FFF2-40B4-BE49-F238E27FC236}">
                <a16:creationId xmlns:a16="http://schemas.microsoft.com/office/drawing/2014/main" id="{F7B01B0E-C789-4504-B0F1-B89F5486BEE3}"/>
              </a:ext>
            </a:extLst>
          </p:cNvPr>
          <p:cNvSpPr/>
          <p:nvPr/>
        </p:nvSpPr>
        <p:spPr>
          <a:xfrm rot="13213446">
            <a:off x="5276849" y="3147405"/>
            <a:ext cx="285750" cy="800100"/>
          </a:xfrm>
          <a:prstGeom prst="up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Up 9">
            <a:extLst>
              <a:ext uri="{FF2B5EF4-FFF2-40B4-BE49-F238E27FC236}">
                <a16:creationId xmlns:a16="http://schemas.microsoft.com/office/drawing/2014/main" id="{711C42D5-03B9-4784-A5DB-BC3401158B26}"/>
              </a:ext>
            </a:extLst>
          </p:cNvPr>
          <p:cNvSpPr/>
          <p:nvPr/>
        </p:nvSpPr>
        <p:spPr>
          <a:xfrm rot="8380241">
            <a:off x="6629794" y="3147680"/>
            <a:ext cx="285750" cy="800100"/>
          </a:xfrm>
          <a:prstGeom prst="up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10">
            <a:extLst>
              <a:ext uri="{FF2B5EF4-FFF2-40B4-BE49-F238E27FC236}">
                <a16:creationId xmlns:a16="http://schemas.microsoft.com/office/drawing/2014/main" id="{9B7D5483-7375-412E-A6B4-C1D19AD32022}"/>
              </a:ext>
            </a:extLst>
          </p:cNvPr>
          <p:cNvGraphicFramePr>
            <a:graphicFrameLocks noGrp="1"/>
          </p:cNvGraphicFramePr>
          <p:nvPr>
            <p:extLst>
              <p:ext uri="{D42A27DB-BD31-4B8C-83A1-F6EECF244321}">
                <p14:modId xmlns:p14="http://schemas.microsoft.com/office/powerpoint/2010/main" val="1452614655"/>
              </p:ext>
            </p:extLst>
          </p:nvPr>
        </p:nvGraphicFramePr>
        <p:xfrm>
          <a:off x="2916237" y="4097325"/>
          <a:ext cx="6359526" cy="1586159"/>
        </p:xfrm>
        <a:graphic>
          <a:graphicData uri="http://schemas.openxmlformats.org/drawingml/2006/table">
            <a:tbl>
              <a:tblPr firstRow="1" bandRow="1">
                <a:tableStyleId>{F5AB1C69-6EDB-4FF4-983F-18BD219EF322}</a:tableStyleId>
              </a:tblPr>
              <a:tblGrid>
                <a:gridCol w="3179763">
                  <a:extLst>
                    <a:ext uri="{9D8B030D-6E8A-4147-A177-3AD203B41FA5}">
                      <a16:colId xmlns:a16="http://schemas.microsoft.com/office/drawing/2014/main" val="3306168581"/>
                    </a:ext>
                  </a:extLst>
                </a:gridCol>
                <a:gridCol w="3179763">
                  <a:extLst>
                    <a:ext uri="{9D8B030D-6E8A-4147-A177-3AD203B41FA5}">
                      <a16:colId xmlns:a16="http://schemas.microsoft.com/office/drawing/2014/main" val="2934359037"/>
                    </a:ext>
                  </a:extLst>
                </a:gridCol>
              </a:tblGrid>
              <a:tr h="397439">
                <a:tc>
                  <a:txBody>
                    <a:bodyPr/>
                    <a:lstStyle/>
                    <a:p>
                      <a:pPr algn="ctr"/>
                      <a:r>
                        <a:rPr lang="en-US" dirty="0">
                          <a:solidFill>
                            <a:schemeClr val="tx1"/>
                          </a:solidFill>
                          <a:latin typeface="Georgia" panose="02040502050405020303" pitchFamily="18" charset="0"/>
                        </a:rPr>
                        <a:t>Life Cycle</a:t>
                      </a:r>
                    </a:p>
                  </a:txBody>
                  <a:tcPr/>
                </a:tc>
                <a:tc>
                  <a:txBody>
                    <a:bodyPr/>
                    <a:lstStyle/>
                    <a:p>
                      <a:pPr algn="ctr"/>
                      <a:r>
                        <a:rPr lang="en-US" dirty="0">
                          <a:solidFill>
                            <a:schemeClr val="tx1"/>
                          </a:solidFill>
                          <a:latin typeface="Georgia" panose="02040502050405020303" pitchFamily="18" charset="0"/>
                        </a:rPr>
                        <a:t>Perpetual</a:t>
                      </a:r>
                    </a:p>
                  </a:txBody>
                  <a:tcPr/>
                </a:tc>
                <a:extLst>
                  <a:ext uri="{0D108BD9-81ED-4DB2-BD59-A6C34878D82A}">
                    <a16:rowId xmlns:a16="http://schemas.microsoft.com/office/drawing/2014/main" val="3123582143"/>
                  </a:ext>
                </a:extLst>
              </a:tr>
              <a:tr h="397439">
                <a:tc>
                  <a:txBody>
                    <a:bodyPr/>
                    <a:lstStyle/>
                    <a:p>
                      <a:pPr algn="ctr"/>
                      <a:r>
                        <a:rPr lang="en-US" dirty="0">
                          <a:solidFill>
                            <a:schemeClr val="tx1"/>
                          </a:solidFill>
                          <a:latin typeface="Georgia" panose="02040502050405020303" pitchFamily="18" charset="0"/>
                        </a:rPr>
                        <a:t>Finite Offering</a:t>
                      </a:r>
                    </a:p>
                    <a:p>
                      <a:pPr algn="ctr"/>
                      <a:r>
                        <a:rPr lang="en-US" dirty="0">
                          <a:solidFill>
                            <a:schemeClr val="tx1"/>
                          </a:solidFill>
                          <a:latin typeface="Georgia" panose="02040502050405020303" pitchFamily="18" charset="0"/>
                        </a:rPr>
                        <a:t>Sector Specific</a:t>
                      </a:r>
                    </a:p>
                    <a:p>
                      <a:pPr algn="ctr"/>
                      <a:r>
                        <a:rPr lang="en-US" dirty="0">
                          <a:solidFill>
                            <a:schemeClr val="tx1"/>
                          </a:solidFill>
                          <a:latin typeface="Georgia" panose="02040502050405020303" pitchFamily="18" charset="0"/>
                        </a:rPr>
                        <a:t>No Liquidity</a:t>
                      </a:r>
                    </a:p>
                    <a:p>
                      <a:pPr algn="ctr"/>
                      <a:r>
                        <a:rPr lang="en-US" dirty="0">
                          <a:solidFill>
                            <a:schemeClr val="tx1"/>
                          </a:solidFill>
                          <a:latin typeface="Georgia" panose="02040502050405020303" pitchFamily="18" charset="0"/>
                        </a:rPr>
                        <a:t>Growth Focus</a:t>
                      </a:r>
                    </a:p>
                  </a:txBody>
                  <a:tcPr/>
                </a:tc>
                <a:tc>
                  <a:txBody>
                    <a:bodyPr/>
                    <a:lstStyle/>
                    <a:p>
                      <a:pPr algn="ctr"/>
                      <a:r>
                        <a:rPr lang="en-US" dirty="0">
                          <a:solidFill>
                            <a:schemeClr val="tx1"/>
                          </a:solidFill>
                          <a:latin typeface="Georgia" panose="02040502050405020303" pitchFamily="18" charset="0"/>
                        </a:rPr>
                        <a:t>Continuous Offering</a:t>
                      </a:r>
                    </a:p>
                    <a:p>
                      <a:pPr algn="ctr"/>
                      <a:r>
                        <a:rPr lang="en-US" dirty="0">
                          <a:solidFill>
                            <a:schemeClr val="tx1"/>
                          </a:solidFill>
                          <a:latin typeface="Georgia" panose="02040502050405020303" pitchFamily="18" charset="0"/>
                        </a:rPr>
                        <a:t>Diversified by Sector</a:t>
                      </a:r>
                    </a:p>
                    <a:p>
                      <a:pPr algn="ctr"/>
                      <a:r>
                        <a:rPr lang="en-US" dirty="0">
                          <a:solidFill>
                            <a:schemeClr val="tx1"/>
                          </a:solidFill>
                          <a:latin typeface="Georgia" panose="02040502050405020303" pitchFamily="18" charset="0"/>
                        </a:rPr>
                        <a:t>Limited Liquidity</a:t>
                      </a:r>
                    </a:p>
                    <a:p>
                      <a:pPr algn="ctr"/>
                      <a:r>
                        <a:rPr lang="en-US" dirty="0">
                          <a:solidFill>
                            <a:schemeClr val="tx1"/>
                          </a:solidFill>
                          <a:latin typeface="Georgia" panose="02040502050405020303" pitchFamily="18" charset="0"/>
                        </a:rPr>
                        <a:t>Income Focus</a:t>
                      </a:r>
                    </a:p>
                  </a:txBody>
                  <a:tcPr/>
                </a:tc>
                <a:extLst>
                  <a:ext uri="{0D108BD9-81ED-4DB2-BD59-A6C34878D82A}">
                    <a16:rowId xmlns:a16="http://schemas.microsoft.com/office/drawing/2014/main" val="1742115962"/>
                  </a:ext>
                </a:extLst>
              </a:tr>
            </a:tbl>
          </a:graphicData>
        </a:graphic>
      </p:graphicFrame>
    </p:spTree>
    <p:extLst>
      <p:ext uri="{BB962C8B-B14F-4D97-AF65-F5344CB8AC3E}">
        <p14:creationId xmlns:p14="http://schemas.microsoft.com/office/powerpoint/2010/main" val="1350487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1325</TotalTime>
  <Words>1394</Words>
  <Application>Microsoft Office PowerPoint</Application>
  <PresentationFormat>Widescreen</PresentationFormat>
  <Paragraphs>357</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Georgia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Muckle</dc:creator>
  <cp:lastModifiedBy>Lou Johnson</cp:lastModifiedBy>
  <cp:revision>90</cp:revision>
  <dcterms:created xsi:type="dcterms:W3CDTF">2019-11-12T16:06:20Z</dcterms:created>
  <dcterms:modified xsi:type="dcterms:W3CDTF">2019-11-21T16:52:23Z</dcterms:modified>
</cp:coreProperties>
</file>